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9" r:id="rId3"/>
    <p:sldId id="256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483" r:id="rId14"/>
    <p:sldId id="484" r:id="rId15"/>
    <p:sldId id="528" r:id="rId16"/>
    <p:sldId id="486" r:id="rId17"/>
    <p:sldId id="487" r:id="rId18"/>
    <p:sldId id="488" r:id="rId19"/>
    <p:sldId id="489" r:id="rId20"/>
    <p:sldId id="490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98" r:id="rId29"/>
    <p:sldId id="499" r:id="rId30"/>
    <p:sldId id="500" r:id="rId31"/>
    <p:sldId id="501" r:id="rId32"/>
    <p:sldId id="584" r:id="rId33"/>
    <p:sldId id="582" r:id="rId34"/>
    <p:sldId id="502" r:id="rId35"/>
    <p:sldId id="503" r:id="rId36"/>
    <p:sldId id="504" r:id="rId37"/>
    <p:sldId id="506" r:id="rId38"/>
    <p:sldId id="581" r:id="rId39"/>
    <p:sldId id="507" r:id="rId40"/>
    <p:sldId id="585" r:id="rId41"/>
    <p:sldId id="586" r:id="rId42"/>
    <p:sldId id="508" r:id="rId43"/>
    <p:sldId id="587" r:id="rId44"/>
    <p:sldId id="509" r:id="rId45"/>
    <p:sldId id="510" r:id="rId46"/>
    <p:sldId id="511" r:id="rId47"/>
    <p:sldId id="512" r:id="rId48"/>
    <p:sldId id="513" r:id="rId49"/>
    <p:sldId id="514" r:id="rId50"/>
    <p:sldId id="515" r:id="rId51"/>
    <p:sldId id="572" r:id="rId52"/>
    <p:sldId id="573" r:id="rId53"/>
    <p:sldId id="574" r:id="rId54"/>
    <p:sldId id="517" r:id="rId55"/>
    <p:sldId id="575" r:id="rId56"/>
    <p:sldId id="576" r:id="rId57"/>
    <p:sldId id="518" r:id="rId58"/>
    <p:sldId id="519" r:id="rId59"/>
    <p:sldId id="520" r:id="rId60"/>
    <p:sldId id="521" r:id="rId61"/>
    <p:sldId id="522" r:id="rId62"/>
    <p:sldId id="523" r:id="rId63"/>
    <p:sldId id="524" r:id="rId64"/>
    <p:sldId id="525" r:id="rId65"/>
    <p:sldId id="526" r:id="rId66"/>
    <p:sldId id="527" r:id="rId67"/>
    <p:sldId id="579" r:id="rId68"/>
    <p:sldId id="580" r:id="rId69"/>
    <p:sldId id="622" r:id="rId7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569"/>
  </p:normalViewPr>
  <p:slideViewPr>
    <p:cSldViewPr showGuides="1">
      <p:cViewPr varScale="1">
        <p:scale>
          <a:sx n="50" d="100"/>
          <a:sy n="50" d="100"/>
        </p:scale>
        <p:origin x="-1908" y="-90"/>
      </p:cViewPr>
      <p:guideLst>
        <p:guide orient="horz" pos="2188"/>
        <p:guide pos="28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42.wmf"/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58.wmf"/><Relationship Id="rId3" Type="http://schemas.openxmlformats.org/officeDocument/2006/relationships/image" Target="../media/image57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65.wmf"/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71.png"/><Relationship Id="rId4" Type="http://schemas.openxmlformats.org/officeDocument/2006/relationships/image" Target="../media/image70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png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7.vml.rels><?xml version="1.0" encoding="UTF-8" standalone="yes"?>
<Relationships xmlns="http://schemas.openxmlformats.org/package/2006/relationships"><Relationship Id="rId5" Type="http://schemas.openxmlformats.org/officeDocument/2006/relationships/image" Target="../media/image96.wmf"/><Relationship Id="rId4" Type="http://schemas.openxmlformats.org/officeDocument/2006/relationships/image" Target="../media/image95.wmf"/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3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7.wmf"/><Relationship Id="rId4" Type="http://schemas.openxmlformats.org/officeDocument/2006/relationships/image" Target="../media/image126.wmf"/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39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2.wmf"/><Relationship Id="rId4" Type="http://schemas.openxmlformats.org/officeDocument/2006/relationships/image" Target="../media/image131.wmf"/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png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6802" name="页眉占位符 7680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20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6803" name="日期占位符 7680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2052" name="幻灯片图像占位符 76803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文本占位符 7680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6806" name="页脚占位符 7680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6807" name="灯片编号占位符 7680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1pPr>
    <a:lvl2pPr marL="457200" lvl="1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2pPr>
    <a:lvl3pPr marL="914400" lvl="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3pPr>
    <a:lvl4pPr marL="1371600" lvl="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4pPr>
    <a:lvl5pPr marL="1828800" lvl="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日期占位符 2"/>
          <p:cNvSpPr txBox="1">
            <a:spLocks noGrp="1"/>
          </p:cNvSpPr>
          <p:nvPr/>
        </p:nvSpPr>
        <p:spPr>
          <a:xfrm>
            <a:off x="3883025" y="0"/>
            <a:ext cx="29718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0" algn="r"/>
            <a:fld id="{BB962C8B-B14F-4D97-AF65-F5344CB8AC3E}" type="datetime1"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9" name="灯片编号占位符 6"/>
          <p:cNvSpPr txBox="1">
            <a:spLocks noGrp="1"/>
          </p:cNvSpPr>
          <p:nvPr/>
        </p:nvSpPr>
        <p:spPr>
          <a:xfrm>
            <a:off x="3883025" y="8683625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</p:spPr>
      </p:sp>
      <p:sp>
        <p:nvSpPr>
          <p:cNvPr id="4101" name="Rectangle 3"/>
          <p:cNvSpPr>
            <a:spLocks noGrp="1"/>
          </p:cNvSpPr>
          <p:nvPr>
            <p:ph type="body"/>
          </p:nvPr>
        </p:nvSpPr>
        <p:spPr>
          <a:xfrm>
            <a:off x="684213" y="4341813"/>
            <a:ext cx="5486400" cy="4114800"/>
          </a:xfrm>
        </p:spPr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763"/>
            <a:ext cx="2057400" cy="63039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763"/>
            <a:ext cx="6052930" cy="63039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8650" y="4076700"/>
            <a:ext cx="78867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2028825"/>
            <a:ext cx="3992563" cy="41767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、文本和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0" y="2028825"/>
            <a:ext cx="3992563" cy="20113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0" y="4192588"/>
            <a:ext cx="3992563" cy="201295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27038" y="549275"/>
            <a:ext cx="8259762" cy="5656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27038" y="2028825"/>
            <a:ext cx="8137525" cy="4176713"/>
          </a:xfrm>
        </p:spPr>
        <p:txBody>
          <a:bodyPr/>
          <a:lstStyle/>
          <a:p>
            <a:pPr lvl="0" fontAlgn="base"/>
            <a:endParaRPr lang="zh-CN" altLang="en-US" strike="noStrike" noProof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8050"/>
            <a:ext cx="4032504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908050"/>
            <a:ext cx="4032504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63489"/>
          <p:cNvSpPr>
            <a:spLocks noGrp="1"/>
          </p:cNvSpPr>
          <p:nvPr>
            <p:ph type="title"/>
          </p:nvPr>
        </p:nvSpPr>
        <p:spPr>
          <a:xfrm>
            <a:off x="457200" y="4763"/>
            <a:ext cx="8229600" cy="7207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63490"/>
          <p:cNvSpPr>
            <a:spLocks noGrp="1"/>
          </p:cNvSpPr>
          <p:nvPr>
            <p:ph type="body"/>
          </p:nvPr>
        </p:nvSpPr>
        <p:spPr>
          <a:xfrm>
            <a:off x="457200" y="908050"/>
            <a:ext cx="822960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3492" name="日期占位符 63491"/>
          <p:cNvSpPr>
            <a:spLocks noGrp="1"/>
          </p:cNvSpPr>
          <p:nvPr>
            <p:ph type="dt" sz="half" idx="2"/>
          </p:nvPr>
        </p:nvSpPr>
        <p:spPr>
          <a:xfrm>
            <a:off x="1588" y="6453188"/>
            <a:ext cx="2133600" cy="4048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3493" name="页脚占位符 63492"/>
          <p:cNvSpPr>
            <a:spLocks noGrp="1"/>
          </p:cNvSpPr>
          <p:nvPr>
            <p:ph type="ftr" sz="quarter" idx="3"/>
          </p:nvPr>
        </p:nvSpPr>
        <p:spPr>
          <a:xfrm>
            <a:off x="3135313" y="6453188"/>
            <a:ext cx="2895600" cy="4048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 dirty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3494" name="灯片编号占位符 63493"/>
          <p:cNvSpPr>
            <a:spLocks noGrp="1"/>
          </p:cNvSpPr>
          <p:nvPr>
            <p:ph type="sldNum" sz="quarter" idx="4"/>
          </p:nvPr>
        </p:nvSpPr>
        <p:spPr>
          <a:xfrm>
            <a:off x="7002463" y="6453188"/>
            <a:ext cx="2133600" cy="4048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wmf"/><Relationship Id="rId8" Type="http://schemas.openxmlformats.org/officeDocument/2006/relationships/oleObject" Target="../embeddings/oleObject11.bin"/><Relationship Id="rId7" Type="http://schemas.openxmlformats.org/officeDocument/2006/relationships/image" Target="../media/image20.wmf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18.wmf"/><Relationship Id="rId2" Type="http://schemas.openxmlformats.org/officeDocument/2006/relationships/oleObject" Target="../embeddings/oleObject8.bin"/><Relationship Id="rId15" Type="http://schemas.openxmlformats.org/officeDocument/2006/relationships/vmlDrawing" Target="../drawings/vmlDrawing6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3.wmf"/><Relationship Id="rId12" Type="http://schemas.openxmlformats.org/officeDocument/2006/relationships/oleObject" Target="../embeddings/oleObject13.bin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2.bin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25.wmf"/><Relationship Id="rId2" Type="http://schemas.openxmlformats.org/officeDocument/2006/relationships/oleObject" Target="../embeddings/oleObject14.bin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1.wmf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7.bin"/><Relationship Id="rId3" Type="http://schemas.openxmlformats.org/officeDocument/2006/relationships/image" Target="../media/image29.w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w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6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35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20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2.wmf"/><Relationship Id="rId7" Type="http://schemas.openxmlformats.org/officeDocument/2006/relationships/oleObject" Target="../embeddings/oleObject27.bin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0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39.wmf"/><Relationship Id="rId10" Type="http://schemas.openxmlformats.org/officeDocument/2006/relationships/vmlDrawing" Target="../drawings/vmlDrawing11.vml"/><Relationship Id="rId1" Type="http://schemas.openxmlformats.org/officeDocument/2006/relationships/oleObject" Target="../embeddings/oleObject2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43.wmf"/><Relationship Id="rId1" Type="http://schemas.openxmlformats.org/officeDocument/2006/relationships/oleObject" Target="../embeddings/oleObject2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wmf"/><Relationship Id="rId1" Type="http://schemas.openxmlformats.org/officeDocument/2006/relationships/oleObject" Target="../embeddings/oleObject31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48.wmf"/><Relationship Id="rId1" Type="http://schemas.openxmlformats.org/officeDocument/2006/relationships/oleObject" Target="../embeddings/oleObject3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5.bin"/><Relationship Id="rId3" Type="http://schemas.openxmlformats.org/officeDocument/2006/relationships/image" Target="../media/image51.png"/><Relationship Id="rId2" Type="http://schemas.openxmlformats.org/officeDocument/2006/relationships/image" Target="../media/image50.wmf"/><Relationship Id="rId1" Type="http://schemas.openxmlformats.org/officeDocument/2006/relationships/oleObject" Target="../embeddings/oleObject34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wmf"/><Relationship Id="rId8" Type="http://schemas.openxmlformats.org/officeDocument/2006/relationships/oleObject" Target="../embeddings/oleObject39.bin"/><Relationship Id="rId7" Type="http://schemas.openxmlformats.org/officeDocument/2006/relationships/image" Target="../media/image57.wmf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6.png"/><Relationship Id="rId4" Type="http://schemas.openxmlformats.org/officeDocument/2006/relationships/image" Target="../media/image55.w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54.wmf"/><Relationship Id="rId13" Type="http://schemas.openxmlformats.org/officeDocument/2006/relationships/vmlDrawing" Target="../drawings/vmlDrawing16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oleObject" Target="../embeddings/oleObject36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wmf"/><Relationship Id="rId8" Type="http://schemas.openxmlformats.org/officeDocument/2006/relationships/oleObject" Target="../embeddings/oleObject43.bin"/><Relationship Id="rId7" Type="http://schemas.openxmlformats.org/officeDocument/2006/relationships/image" Target="../media/image64.wmf"/><Relationship Id="rId6" Type="http://schemas.openxmlformats.org/officeDocument/2006/relationships/oleObject" Target="../embeddings/oleObject42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41.bin"/><Relationship Id="rId3" Type="http://schemas.openxmlformats.org/officeDocument/2006/relationships/image" Target="../media/image62.wmf"/><Relationship Id="rId2" Type="http://schemas.openxmlformats.org/officeDocument/2006/relationships/oleObject" Target="../embeddings/oleObject40.bin"/><Relationship Id="rId11" Type="http://schemas.openxmlformats.org/officeDocument/2006/relationships/vmlDrawing" Target="../drawings/vmlDrawing17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wmf"/><Relationship Id="rId8" Type="http://schemas.openxmlformats.org/officeDocument/2006/relationships/oleObject" Target="../embeddings/oleObject47.bin"/><Relationship Id="rId7" Type="http://schemas.openxmlformats.org/officeDocument/2006/relationships/image" Target="../media/image69.png"/><Relationship Id="rId6" Type="http://schemas.openxmlformats.org/officeDocument/2006/relationships/image" Target="../media/image68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67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66.wmf"/><Relationship Id="rId13" Type="http://schemas.openxmlformats.org/officeDocument/2006/relationships/vmlDrawing" Target="../drawings/vmlDrawing18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10" Type="http://schemas.openxmlformats.org/officeDocument/2006/relationships/oleObject" Target="../embeddings/oleObject48.bin"/><Relationship Id="rId1" Type="http://schemas.openxmlformats.org/officeDocument/2006/relationships/oleObject" Target="../embeddings/oleObject44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72.wmf"/><Relationship Id="rId1" Type="http://schemas.openxmlformats.org/officeDocument/2006/relationships/oleObject" Target="../embeddings/oleObject49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17.png"/><Relationship Id="rId7" Type="http://schemas.openxmlformats.org/officeDocument/2006/relationships/image" Target="../media/image77.wmf"/><Relationship Id="rId6" Type="http://schemas.openxmlformats.org/officeDocument/2006/relationships/oleObject" Target="../embeddings/oleObject53.bin"/><Relationship Id="rId5" Type="http://schemas.openxmlformats.org/officeDocument/2006/relationships/image" Target="../media/image76.wmf"/><Relationship Id="rId4" Type="http://schemas.openxmlformats.org/officeDocument/2006/relationships/image" Target="../media/image75.w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74.wmf"/><Relationship Id="rId11" Type="http://schemas.openxmlformats.org/officeDocument/2006/relationships/vmlDrawing" Target="../drawings/vmlDrawing20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5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0.w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79.wmf"/><Relationship Id="rId1" Type="http://schemas.openxmlformats.org/officeDocument/2006/relationships/oleObject" Target="../embeddings/oleObject54.bin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wmf"/><Relationship Id="rId2" Type="http://schemas.openxmlformats.org/officeDocument/2006/relationships/oleObject" Target="../embeddings/oleObject56.bin"/><Relationship Id="rId1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wmf"/><Relationship Id="rId2" Type="http://schemas.openxmlformats.org/officeDocument/2006/relationships/oleObject" Target="../embeddings/oleObject57.bin"/><Relationship Id="rId1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oleObject" Target="../embeddings/oleObject58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8.w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87.wmf"/><Relationship Id="rId1" Type="http://schemas.openxmlformats.org/officeDocument/2006/relationships/oleObject" Target="../embeddings/oleObject59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wmf"/><Relationship Id="rId1" Type="http://schemas.openxmlformats.org/officeDocument/2006/relationships/oleObject" Target="../embeddings/oleObject6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wmf"/><Relationship Id="rId8" Type="http://schemas.openxmlformats.org/officeDocument/2006/relationships/oleObject" Target="../embeddings/oleObject65.bin"/><Relationship Id="rId7" Type="http://schemas.openxmlformats.org/officeDocument/2006/relationships/image" Target="../media/image94.png"/><Relationship Id="rId6" Type="http://schemas.openxmlformats.org/officeDocument/2006/relationships/image" Target="../media/image93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92.wmf"/><Relationship Id="rId3" Type="http://schemas.openxmlformats.org/officeDocument/2006/relationships/oleObject" Target="../embeddings/oleObject63.bin"/><Relationship Id="rId2" Type="http://schemas.openxmlformats.org/officeDocument/2006/relationships/image" Target="../media/image91.wmf"/><Relationship Id="rId13" Type="http://schemas.openxmlformats.org/officeDocument/2006/relationships/vmlDrawing" Target="../drawings/vmlDrawing27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96.wmf"/><Relationship Id="rId10" Type="http://schemas.openxmlformats.org/officeDocument/2006/relationships/oleObject" Target="../embeddings/oleObject66.bin"/><Relationship Id="rId1" Type="http://schemas.openxmlformats.org/officeDocument/2006/relationships/oleObject" Target="../embeddings/oleObject62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wmf"/><Relationship Id="rId1" Type="http://schemas.openxmlformats.org/officeDocument/2006/relationships/oleObject" Target="../embeddings/oleObject67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wmf"/><Relationship Id="rId1" Type="http://schemas.openxmlformats.org/officeDocument/2006/relationships/oleObject" Target="../embeddings/oleObject68.bin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oleObject" Target="../embeddings/oleObject69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3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0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wmf"/><Relationship Id="rId1" Type="http://schemas.openxmlformats.org/officeDocument/2006/relationships/oleObject" Target="../embeddings/oleObject71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wmf"/><Relationship Id="rId1" Type="http://schemas.openxmlformats.org/officeDocument/2006/relationships/oleObject" Target="../embeddings/oleObject72.bin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3.wmf"/><Relationship Id="rId1" Type="http://schemas.openxmlformats.org/officeDocument/2006/relationships/oleObject" Target="../embeddings/oleObject73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8.wmf"/><Relationship Id="rId7" Type="http://schemas.openxmlformats.org/officeDocument/2006/relationships/oleObject" Target="../embeddings/oleObject76.bin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16.wmf"/><Relationship Id="rId3" Type="http://schemas.openxmlformats.org/officeDocument/2006/relationships/oleObject" Target="../embeddings/oleObject74.bin"/><Relationship Id="rId2" Type="http://schemas.openxmlformats.org/officeDocument/2006/relationships/image" Target="../media/image115.png"/><Relationship Id="rId10" Type="http://schemas.openxmlformats.org/officeDocument/2006/relationships/vmlDrawing" Target="../drawings/vmlDrawing35.vml"/><Relationship Id="rId1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wmf"/><Relationship Id="rId1" Type="http://schemas.openxmlformats.org/officeDocument/2006/relationships/oleObject" Target="../embeddings/oleObject77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wmf"/><Relationship Id="rId1" Type="http://schemas.openxmlformats.org/officeDocument/2006/relationships/oleObject" Target="../embeddings/oleObject78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wmf"/><Relationship Id="rId8" Type="http://schemas.openxmlformats.org/officeDocument/2006/relationships/oleObject" Target="../embeddings/oleObject82.bin"/><Relationship Id="rId7" Type="http://schemas.openxmlformats.org/officeDocument/2006/relationships/image" Target="../media/image125.wmf"/><Relationship Id="rId6" Type="http://schemas.openxmlformats.org/officeDocument/2006/relationships/oleObject" Target="../embeddings/oleObject81.bin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80.bin"/><Relationship Id="rId3" Type="http://schemas.openxmlformats.org/officeDocument/2006/relationships/image" Target="../media/image123.wmf"/><Relationship Id="rId2" Type="http://schemas.openxmlformats.org/officeDocument/2006/relationships/oleObject" Target="../embeddings/oleObject79.bin"/><Relationship Id="rId13" Type="http://schemas.openxmlformats.org/officeDocument/2006/relationships/vmlDrawing" Target="../drawings/vmlDrawing38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7.wmf"/><Relationship Id="rId10" Type="http://schemas.openxmlformats.org/officeDocument/2006/relationships/oleObject" Target="../embeddings/oleObject83.bin"/><Relationship Id="rId1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8.bin"/><Relationship Id="rId8" Type="http://schemas.openxmlformats.org/officeDocument/2006/relationships/image" Target="../media/image131.wmf"/><Relationship Id="rId7" Type="http://schemas.openxmlformats.org/officeDocument/2006/relationships/oleObject" Target="../embeddings/oleObject87.bin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9.w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128.wmf"/><Relationship Id="rId13" Type="http://schemas.openxmlformats.org/officeDocument/2006/relationships/vmlDrawing" Target="../drawings/vmlDrawing39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2.png"/><Relationship Id="rId10" Type="http://schemas.openxmlformats.org/officeDocument/2006/relationships/image" Target="../media/image132.wmf"/><Relationship Id="rId1" Type="http://schemas.openxmlformats.org/officeDocument/2006/relationships/oleObject" Target="../embeddings/oleObject84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0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2.png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35.wmf"/><Relationship Id="rId3" Type="http://schemas.openxmlformats.org/officeDocument/2006/relationships/oleObject" Target="../embeddings/oleObject90.bin"/><Relationship Id="rId2" Type="http://schemas.openxmlformats.org/officeDocument/2006/relationships/image" Target="../media/image134.wmf"/><Relationship Id="rId1" Type="http://schemas.openxmlformats.org/officeDocument/2006/relationships/oleObject" Target="../embeddings/oleObject89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oleObject" Target="../embeddings/oleObject92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94.bin"/><Relationship Id="rId3" Type="http://schemas.openxmlformats.org/officeDocument/2006/relationships/image" Target="../media/image138.wmf"/><Relationship Id="rId2" Type="http://schemas.openxmlformats.org/officeDocument/2006/relationships/oleObject" Target="../embeddings/oleObject93.bin"/><Relationship Id="rId1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0.wmf"/><Relationship Id="rId1" Type="http://schemas.openxmlformats.org/officeDocument/2006/relationships/oleObject" Target="../embeddings/oleObject95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Picture 2" descr="DSC00790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1487" y="9525"/>
            <a:ext cx="10244137" cy="68373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4" name="组合 3074"/>
          <p:cNvGrpSpPr/>
          <p:nvPr/>
        </p:nvGrpSpPr>
        <p:grpSpPr>
          <a:xfrm rot="10800000">
            <a:off x="7413625" y="5162550"/>
            <a:ext cx="1655763" cy="1630363"/>
            <a:chOff x="0" y="0"/>
            <a:chExt cx="1063" cy="1086"/>
          </a:xfrm>
        </p:grpSpPr>
        <p:sp>
          <p:nvSpPr>
            <p:cNvPr id="3075" name="Rectangle 19"/>
            <p:cNvSpPr/>
            <p:nvPr/>
          </p:nvSpPr>
          <p:spPr>
            <a:xfrm>
              <a:off x="0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6" name="Rectangle 20"/>
            <p:cNvSpPr/>
            <p:nvPr/>
          </p:nvSpPr>
          <p:spPr>
            <a:xfrm>
              <a:off x="295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7" name="Rectangle 21"/>
            <p:cNvSpPr/>
            <p:nvPr/>
          </p:nvSpPr>
          <p:spPr>
            <a:xfrm>
              <a:off x="567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8" name="Rectangle 22"/>
            <p:cNvSpPr/>
            <p:nvPr/>
          </p:nvSpPr>
          <p:spPr>
            <a:xfrm>
              <a:off x="0" y="286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9" name="Rectangle 23"/>
            <p:cNvSpPr/>
            <p:nvPr/>
          </p:nvSpPr>
          <p:spPr>
            <a:xfrm>
              <a:off x="295" y="286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0" name="Rectangle 24"/>
            <p:cNvSpPr/>
            <p:nvPr/>
          </p:nvSpPr>
          <p:spPr>
            <a:xfrm>
              <a:off x="567" y="286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1" name="Rectangle 25"/>
            <p:cNvSpPr/>
            <p:nvPr/>
          </p:nvSpPr>
          <p:spPr>
            <a:xfrm>
              <a:off x="839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2" name="Rectangle 26"/>
            <p:cNvSpPr/>
            <p:nvPr/>
          </p:nvSpPr>
          <p:spPr>
            <a:xfrm>
              <a:off x="295" y="569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3" name="Rectangle 27"/>
            <p:cNvSpPr/>
            <p:nvPr/>
          </p:nvSpPr>
          <p:spPr>
            <a:xfrm>
              <a:off x="0" y="569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4" name="Rectangle 28"/>
            <p:cNvSpPr/>
            <p:nvPr/>
          </p:nvSpPr>
          <p:spPr>
            <a:xfrm>
              <a:off x="0" y="859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085" name="Rectangle 3"/>
          <p:cNvSpPr/>
          <p:nvPr/>
        </p:nvSpPr>
        <p:spPr>
          <a:xfrm>
            <a:off x="1108075" y="6405563"/>
            <a:ext cx="7086600" cy="381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创艺简中圆" pitchFamily="2" charset="-122"/>
              <a:sym typeface="Arial" panose="020B0604020202020204" pitchFamily="34" charset="0"/>
            </a:endParaRPr>
          </a:p>
        </p:txBody>
      </p:sp>
      <p:sp>
        <p:nvSpPr>
          <p:cNvPr id="2049" name="文本框 11271"/>
          <p:cNvSpPr txBox="1"/>
          <p:nvPr/>
        </p:nvSpPr>
        <p:spPr>
          <a:xfrm>
            <a:off x="379413" y="921384"/>
            <a:ext cx="8229600" cy="304609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kern="1200" cap="none" spc="0" normalizeH="0" baseline="0" noProof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</a:rPr>
              <a:t>数字逻辑</a:t>
            </a:r>
            <a:endParaRPr kumimoji="0" lang="zh-CN" altLang="en-US" sz="4000" b="1" kern="1200" cap="none" spc="0" normalizeH="0" baseline="0" noProof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kern="1200" cap="none" spc="0" normalizeH="0" baseline="0" noProof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</a:rPr>
              <a:t>Digital  Logic</a:t>
            </a:r>
            <a:endParaRPr kumimoji="0" lang="en-US" altLang="zh-CN" sz="2800" b="1" kern="1200" cap="none" spc="0" normalizeH="0" baseline="0" noProof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1" kern="1200" cap="none" spc="0" normalizeH="0" baseline="0" noProof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800" b="1" kern="1200" cap="none" spc="0" normalizeH="0" baseline="0" noProof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</a:rPr>
              <a:t>主讲：折（</a:t>
            </a:r>
            <a:r>
              <a:rPr kumimoji="0" lang="en-US" altLang="zh-CN" sz="2800" b="1" kern="1200" cap="none" spc="0" normalizeH="0" baseline="0" noProof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</a:rPr>
              <a:t>sh</a:t>
            </a:r>
            <a:r>
              <a:rPr kumimoji="0" lang="en-US" altLang="zh-CN" sz="2800" b="1" kern="1200" cap="none" spc="0" normalizeH="0" baseline="0" noProof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é</a:t>
            </a:r>
            <a:r>
              <a:rPr kumimoji="0" lang="en-US" altLang="en-US" sz="2800" b="1" kern="1200" cap="none" spc="0" normalizeH="0" baseline="0" noProof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</a:rPr>
              <a:t>）建章</a:t>
            </a:r>
            <a:endParaRPr kumimoji="0" lang="en-US" altLang="en-US" sz="2800" b="1" kern="1200" cap="none" spc="0" normalizeH="0" baseline="0" noProof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kern="1200" cap="none" spc="0" normalizeH="0" baseline="0" noProof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kern="1200" cap="none" spc="0" normalizeH="0" baseline="0" noProof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</a:rPr>
              <a:t>交流群：558559427</a:t>
            </a:r>
            <a:endParaRPr kumimoji="0" lang="en-US" altLang="zh-CN" sz="2000" b="1" kern="1200" cap="none" spc="0" normalizeH="0" baseline="0" noProof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R="0" algn="ctr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800" b="1" kern="1200" cap="none" spc="0" normalizeH="0" baseline="0" noProof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</a:rPr>
              <a:t>  </a:t>
            </a:r>
            <a:r>
              <a:rPr kumimoji="0" lang="en-US" altLang="en-US" sz="2000" b="1" kern="1200" cap="none" spc="0" normalizeH="0" baseline="0" noProof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</a:rPr>
              <a:t>2</a:t>
            </a:r>
            <a:r>
              <a:rPr kumimoji="0" lang="en-US" altLang="zh-CN" sz="2000" b="1" kern="1200" cap="none" spc="0" normalizeH="0" baseline="0" noProof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</a:rPr>
              <a:t>019</a:t>
            </a:r>
            <a:r>
              <a:rPr kumimoji="0" lang="en-US" altLang="en-US" sz="2000" b="1" kern="1200" cap="none" spc="0" normalizeH="0" baseline="0" noProof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</a:rPr>
              <a:t>年10月</a:t>
            </a:r>
            <a:endParaRPr kumimoji="0" lang="en-US" altLang="en-US" sz="2000" b="1" kern="1200" cap="none" spc="0" normalizeH="0" baseline="0" noProof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90" descr="5-3-4a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825" y="1628775"/>
            <a:ext cx="4681538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9265" y="836930"/>
            <a:ext cx="2122805" cy="720725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1187450" y="1557338"/>
            <a:ext cx="792163" cy="2663825"/>
          </a:xfrm>
          <a:prstGeom prst="rect">
            <a:avLst/>
          </a:prstGeom>
          <a:solidFill>
            <a:srgbClr val="99CCFF">
              <a:alpha val="17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298072" name="Group 88"/>
          <p:cNvGraphicFramePr>
            <a:graphicFrameLocks noGrp="1"/>
          </p:cNvGraphicFramePr>
          <p:nvPr/>
        </p:nvGraphicFramePr>
        <p:xfrm>
          <a:off x="5076825" y="1196975"/>
          <a:ext cx="3168650" cy="4166679"/>
        </p:xfrm>
        <a:graphic>
          <a:graphicData uri="http://schemas.openxmlformats.org/drawingml/2006/table">
            <a:tbl>
              <a:tblPr/>
              <a:tblGrid>
                <a:gridCol w="469900"/>
                <a:gridCol w="584200"/>
                <a:gridCol w="661988"/>
                <a:gridCol w="682625"/>
                <a:gridCol w="769937"/>
              </a:tblGrid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1*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1*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76" name="Object 86"/>
          <p:cNvGraphicFramePr>
            <a:graphicFrameLocks noChangeAspect="1"/>
          </p:cNvGraphicFramePr>
          <p:nvPr/>
        </p:nvGraphicFramePr>
        <p:xfrm>
          <a:off x="5018088" y="1209675"/>
          <a:ext cx="297973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公式" r:id="rId2" imgW="31394400" imgH="5181600" progId="Equation.3">
                  <p:embed/>
                </p:oleObj>
              </mc:Choice>
              <mc:Fallback>
                <p:oleObj name="公式" r:id="rId2" imgW="31394400" imgH="5181600" progId="Equation.3">
                  <p:embed/>
                  <p:pic>
                    <p:nvPicPr>
                      <p:cNvPr id="0" name="Object 86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18088" y="1209675"/>
                        <a:ext cx="2979737" cy="4508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939" name="Rectangle 3"/>
          <p:cNvSpPr>
            <a:spLocks noGrp="1" noChangeArrowheads="1"/>
          </p:cNvSpPr>
          <p:nvPr/>
        </p:nvSpPr>
        <p:spPr>
          <a:xfrm>
            <a:off x="468313" y="26988"/>
            <a:ext cx="8229600" cy="7191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3.1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电平触发的触发器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8425"/>
            <a:ext cx="8229600" cy="6683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5.3.2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边沿触发的触发器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>
          <a:xfrm>
            <a:off x="466923" y="888048"/>
            <a:ext cx="8137525" cy="4967287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为了提高可靠性，增强抗干扰能力，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希望</a:t>
            </a:r>
            <a:r>
              <a:rPr lang="zh-CN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触发器的次态</a:t>
            </a:r>
            <a:r>
              <a:rPr lang="zh-CN" altLang="en-US" sz="24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仅取决于</a:t>
            </a:r>
            <a:r>
              <a:rPr lang="en-US" altLang="zh-CN" sz="24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CLK</a:t>
            </a:r>
            <a:r>
              <a:rPr lang="zh-CN" altLang="en-US" sz="24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的下降沿（或上升沿）到来</a:t>
            </a:r>
            <a:endParaRPr lang="zh-CN" altLang="en-US" sz="2400" u="sng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时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的输入信号状态，与在此前、后输入的状态没有关系。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CMOS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传输门的边沿触发器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维持阻塞触发器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用门电路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tpd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的边沿触发器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· · ·</a:t>
            </a:r>
            <a:endParaRPr lang="en-US" altLang="zh-CN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30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0225" y="760730"/>
            <a:ext cx="5453380" cy="720725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一、电路结构和工作原理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3524" name="Picture 4" descr="5-5-1a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05485" y="1941195"/>
            <a:ext cx="7594600" cy="4021455"/>
          </a:xfrm>
          <a:noFill/>
        </p:spPr>
      </p:pic>
      <p:sp>
        <p:nvSpPr>
          <p:cNvPr id="363528" name="Rectangle 8"/>
          <p:cNvSpPr>
            <a:spLocks noChangeArrowheads="1"/>
          </p:cNvSpPr>
          <p:nvPr/>
        </p:nvSpPr>
        <p:spPr bwMode="auto">
          <a:xfrm>
            <a:off x="827088" y="1484313"/>
            <a:ext cx="6332537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1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、用两个电平触发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D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触发器组成的边沿触发器</a:t>
            </a:r>
            <a:endParaRPr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08226" name="Rectangle 2"/>
          <p:cNvSpPr>
            <a:spLocks noGrp="1" noChangeArrowheads="1"/>
          </p:cNvSpPr>
          <p:nvPr/>
        </p:nvSpPr>
        <p:spPr>
          <a:xfrm>
            <a:off x="395288" y="98425"/>
            <a:ext cx="8229600" cy="6683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5.3.2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边沿触发的触发器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04" descr="5-5-1b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207770"/>
            <a:ext cx="640873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9252" name="Object 4"/>
          <p:cNvGraphicFramePr>
            <a:graphicFrameLocks noChangeAspect="1"/>
          </p:cNvGraphicFramePr>
          <p:nvPr/>
        </p:nvGraphicFramePr>
        <p:xfrm>
          <a:off x="427038" y="3500438"/>
          <a:ext cx="64611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公式" r:id="rId2" imgW="93268800" imgH="11582400" progId="Equation.3">
                  <p:embed/>
                </p:oleObj>
              </mc:Choice>
              <mc:Fallback>
                <p:oleObj name="公式" r:id="rId2" imgW="93268800" imgH="115824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7038" y="3500438"/>
                        <a:ext cx="6461125" cy="8016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3" name="Rectangle 5"/>
          <p:cNvSpPr>
            <a:spLocks noChangeArrowheads="1"/>
          </p:cNvSpPr>
          <p:nvPr/>
        </p:nvSpPr>
        <p:spPr bwMode="auto">
          <a:xfrm>
            <a:off x="1547813" y="1557338"/>
            <a:ext cx="431800" cy="358775"/>
          </a:xfrm>
          <a:prstGeom prst="rect">
            <a:avLst/>
          </a:prstGeom>
          <a:solidFill>
            <a:srgbClr val="CCFFCC">
              <a:alpha val="64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09254" name="Rectangle 6"/>
          <p:cNvSpPr>
            <a:spLocks noChangeArrowheads="1"/>
          </p:cNvSpPr>
          <p:nvPr/>
        </p:nvSpPr>
        <p:spPr bwMode="auto">
          <a:xfrm>
            <a:off x="5003800" y="2420938"/>
            <a:ext cx="360363" cy="287337"/>
          </a:xfrm>
          <a:prstGeom prst="rect">
            <a:avLst/>
          </a:prstGeom>
          <a:solidFill>
            <a:srgbClr val="CCFFCC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09255" name="Rectangle 7"/>
          <p:cNvSpPr>
            <a:spLocks noChangeArrowheads="1"/>
          </p:cNvSpPr>
          <p:nvPr/>
        </p:nvSpPr>
        <p:spPr bwMode="auto">
          <a:xfrm>
            <a:off x="2555875" y="2420938"/>
            <a:ext cx="431800" cy="287337"/>
          </a:xfrm>
          <a:prstGeom prst="rect">
            <a:avLst/>
          </a:prstGeom>
          <a:solidFill>
            <a:srgbClr val="FF505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09256" name="Rectangle 8"/>
          <p:cNvSpPr>
            <a:spLocks noChangeArrowheads="1"/>
          </p:cNvSpPr>
          <p:nvPr/>
        </p:nvSpPr>
        <p:spPr bwMode="auto">
          <a:xfrm>
            <a:off x="3995738" y="1557338"/>
            <a:ext cx="360362" cy="358775"/>
          </a:xfrm>
          <a:prstGeom prst="rect">
            <a:avLst/>
          </a:prstGeom>
          <a:solidFill>
            <a:srgbClr val="FF505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309260" name="Object 12"/>
          <p:cNvGraphicFramePr>
            <a:graphicFrameLocks noChangeAspect="1"/>
          </p:cNvGraphicFramePr>
          <p:nvPr/>
        </p:nvGraphicFramePr>
        <p:xfrm>
          <a:off x="425450" y="4292600"/>
          <a:ext cx="591661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公式" r:id="rId4" imgW="85344000" imgH="17068800" progId="Equation.3">
                  <p:embed/>
                </p:oleObj>
              </mc:Choice>
              <mc:Fallback>
                <p:oleObj name="公式" r:id="rId4" imgW="85344000" imgH="170688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450" y="4292600"/>
                        <a:ext cx="5916613" cy="11842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61" name="Object 13"/>
          <p:cNvGraphicFramePr>
            <a:graphicFrameLocks noChangeAspect="1"/>
          </p:cNvGraphicFramePr>
          <p:nvPr/>
        </p:nvGraphicFramePr>
        <p:xfrm>
          <a:off x="436563" y="5249863"/>
          <a:ext cx="5300662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公式" r:id="rId6" imgW="76504800" imgH="17068800" progId="Equation.3">
                  <p:embed/>
                </p:oleObj>
              </mc:Choice>
              <mc:Fallback>
                <p:oleObj name="公式" r:id="rId6" imgW="76504800" imgH="17068800" progId="Equation.3">
                  <p:embed/>
                  <p:pic>
                    <p:nvPicPr>
                      <p:cNvPr id="0" name="Object 13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563" y="5249863"/>
                        <a:ext cx="5300662" cy="11842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62" name="Object 14"/>
          <p:cNvGraphicFramePr>
            <a:graphicFrameLocks noChangeAspect="1"/>
          </p:cNvGraphicFramePr>
          <p:nvPr/>
        </p:nvGraphicFramePr>
        <p:xfrm>
          <a:off x="6650355" y="981075"/>
          <a:ext cx="180022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公式" r:id="rId8" imgW="23774400" imgH="5486400" progId="Equation.3">
                  <p:embed/>
                </p:oleObj>
              </mc:Choice>
              <mc:Fallback>
                <p:oleObj name="公式" r:id="rId8" imgW="23774400" imgH="5486400" progId="Equation.3">
                  <p:embed/>
                  <p:pic>
                    <p:nvPicPr>
                      <p:cNvPr id="0" name="Object 14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50355" y="981075"/>
                        <a:ext cx="1800225" cy="4143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351" name="Group 103"/>
          <p:cNvGraphicFramePr>
            <a:graphicFrameLocks noGrp="1"/>
          </p:cNvGraphicFramePr>
          <p:nvPr/>
        </p:nvGraphicFramePr>
        <p:xfrm>
          <a:off x="6804025" y="1484313"/>
          <a:ext cx="1512888" cy="1727201"/>
        </p:xfrm>
        <a:graphic>
          <a:graphicData uri="http://schemas.openxmlformats.org/drawingml/2006/table">
            <a:tbl>
              <a:tblPr/>
              <a:tblGrid>
                <a:gridCol w="377825"/>
                <a:gridCol w="379413"/>
                <a:gridCol w="377825"/>
                <a:gridCol w="37782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9299" name="Object 51"/>
          <p:cNvGraphicFramePr>
            <a:graphicFrameLocks noChangeAspect="1"/>
          </p:cNvGraphicFramePr>
          <p:nvPr/>
        </p:nvGraphicFramePr>
        <p:xfrm>
          <a:off x="6754813" y="1565275"/>
          <a:ext cx="1508125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公式" r:id="rId10" imgW="26517600" imgH="5181600" progId="Equation.3">
                  <p:embed/>
                </p:oleObj>
              </mc:Choice>
              <mc:Fallback>
                <p:oleObj name="公式" r:id="rId10" imgW="26517600" imgH="5181600" progId="Equation.3">
                  <p:embed/>
                  <p:pic>
                    <p:nvPicPr>
                      <p:cNvPr id="0" name="Object 51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54813" y="1565275"/>
                        <a:ext cx="1508125" cy="2936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300" name="Object 52"/>
          <p:cNvGraphicFramePr>
            <a:graphicFrameLocks noChangeAspect="1"/>
          </p:cNvGraphicFramePr>
          <p:nvPr/>
        </p:nvGraphicFramePr>
        <p:xfrm>
          <a:off x="7996238" y="2008188"/>
          <a:ext cx="2603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公式" r:id="rId12" imgW="3962400" imgH="4876800" progId="Equation.3">
                  <p:embed/>
                </p:oleObj>
              </mc:Choice>
              <mc:Fallback>
                <p:oleObj name="公式" r:id="rId12" imgW="3962400" imgH="4876800" progId="Equation.3">
                  <p:embed/>
                  <p:pic>
                    <p:nvPicPr>
                      <p:cNvPr id="0" name="Object 52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96238" y="2008188"/>
                        <a:ext cx="260350" cy="3206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3"/>
          <p:cNvGrpSpPr/>
          <p:nvPr/>
        </p:nvGrpSpPr>
        <p:grpSpPr bwMode="auto">
          <a:xfrm>
            <a:off x="6804025" y="2420938"/>
            <a:ext cx="273050" cy="288925"/>
            <a:chOff x="485" y="2976"/>
            <a:chExt cx="263" cy="137"/>
          </a:xfrm>
        </p:grpSpPr>
        <p:sp>
          <p:nvSpPr>
            <p:cNvPr id="309302" name="Line 54"/>
            <p:cNvSpPr>
              <a:spLocks noChangeShapeType="1"/>
            </p:cNvSpPr>
            <p:nvPr/>
          </p:nvSpPr>
          <p:spPr bwMode="auto">
            <a:xfrm>
              <a:off x="485" y="3113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9303" name="Line 55"/>
            <p:cNvSpPr>
              <a:spLocks noChangeShapeType="1"/>
            </p:cNvSpPr>
            <p:nvPr/>
          </p:nvSpPr>
          <p:spPr bwMode="auto">
            <a:xfrm>
              <a:off x="612" y="2976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9304" name="Line 56"/>
            <p:cNvSpPr>
              <a:spLocks noChangeShapeType="1"/>
            </p:cNvSpPr>
            <p:nvPr/>
          </p:nvSpPr>
          <p:spPr bwMode="auto">
            <a:xfrm flipV="1">
              <a:off x="612" y="2976"/>
              <a:ext cx="0" cy="1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3" name="Group 57"/>
          <p:cNvGrpSpPr/>
          <p:nvPr/>
        </p:nvGrpSpPr>
        <p:grpSpPr bwMode="auto">
          <a:xfrm>
            <a:off x="6804025" y="2852738"/>
            <a:ext cx="273050" cy="288925"/>
            <a:chOff x="485" y="2976"/>
            <a:chExt cx="263" cy="137"/>
          </a:xfrm>
        </p:grpSpPr>
        <p:sp>
          <p:nvSpPr>
            <p:cNvPr id="309306" name="Line 58"/>
            <p:cNvSpPr>
              <a:spLocks noChangeShapeType="1"/>
            </p:cNvSpPr>
            <p:nvPr/>
          </p:nvSpPr>
          <p:spPr bwMode="auto">
            <a:xfrm>
              <a:off x="485" y="3113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9307" name="Line 59"/>
            <p:cNvSpPr>
              <a:spLocks noChangeShapeType="1"/>
            </p:cNvSpPr>
            <p:nvPr/>
          </p:nvSpPr>
          <p:spPr bwMode="auto">
            <a:xfrm>
              <a:off x="612" y="2976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9308" name="Line 60"/>
            <p:cNvSpPr>
              <a:spLocks noChangeShapeType="1"/>
            </p:cNvSpPr>
            <p:nvPr/>
          </p:nvSpPr>
          <p:spPr bwMode="auto">
            <a:xfrm flipV="1">
              <a:off x="612" y="2976"/>
              <a:ext cx="0" cy="1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64160" y="711200"/>
            <a:ext cx="5952490" cy="550545"/>
          </a:xfrm>
        </p:spPr>
        <p:txBody>
          <a:bodyPr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利用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传输门的边沿触发器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8226" name="Rectangle 2"/>
          <p:cNvSpPr>
            <a:spLocks noGrp="1" noChangeArrowheads="1"/>
          </p:cNvSpPr>
          <p:nvPr/>
        </p:nvSpPr>
        <p:spPr>
          <a:xfrm>
            <a:off x="395288" y="98425"/>
            <a:ext cx="8229600" cy="6683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5.3.2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边沿触发的触发器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1" descr="5-5-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825" y="1358900"/>
            <a:ext cx="5761038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4578" name="Object 3"/>
          <p:cNvGraphicFramePr>
            <a:graphicFrameLocks noChangeAspect="1"/>
          </p:cNvGraphicFramePr>
          <p:nvPr/>
        </p:nvGraphicFramePr>
        <p:xfrm>
          <a:off x="671513" y="874713"/>
          <a:ext cx="26765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公式" r:id="rId2" imgW="29260800" imgH="4876800" progId="Equation.3">
                  <p:embed/>
                </p:oleObj>
              </mc:Choice>
              <mc:Fallback>
                <p:oleObj name="公式" r:id="rId2" imgW="29260800" imgH="4876800" progId="Equation.3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1513" y="874713"/>
                        <a:ext cx="2676525" cy="444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24" name="Line 4"/>
          <p:cNvSpPr>
            <a:spLocks noChangeShapeType="1"/>
          </p:cNvSpPr>
          <p:nvPr/>
        </p:nvSpPr>
        <p:spPr bwMode="auto">
          <a:xfrm>
            <a:off x="2409825" y="1427163"/>
            <a:ext cx="0" cy="1008062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25" name="Line 5"/>
          <p:cNvSpPr>
            <a:spLocks noChangeShapeType="1"/>
          </p:cNvSpPr>
          <p:nvPr/>
        </p:nvSpPr>
        <p:spPr bwMode="auto">
          <a:xfrm>
            <a:off x="2411413" y="2438400"/>
            <a:ext cx="3024187" cy="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28" name="Line 8"/>
          <p:cNvSpPr>
            <a:spLocks noChangeShapeType="1"/>
          </p:cNvSpPr>
          <p:nvPr/>
        </p:nvSpPr>
        <p:spPr bwMode="auto">
          <a:xfrm>
            <a:off x="755650" y="3878263"/>
            <a:ext cx="2879725" cy="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312332" name="Object 12"/>
          <p:cNvGraphicFramePr>
            <a:graphicFrameLocks noChangeAspect="1"/>
          </p:cNvGraphicFramePr>
          <p:nvPr/>
        </p:nvGraphicFramePr>
        <p:xfrm>
          <a:off x="287338" y="4735513"/>
          <a:ext cx="8266112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公式" r:id="rId4" imgW="105156000" imgH="16764000" progId="Equation.3">
                  <p:embed/>
                </p:oleObj>
              </mc:Choice>
              <mc:Fallback>
                <p:oleObj name="公式" r:id="rId4" imgW="105156000" imgH="167640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338" y="4735513"/>
                        <a:ext cx="8266112" cy="1317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33" name="Rectangle 13"/>
          <p:cNvSpPr>
            <a:spLocks noChangeArrowheads="1"/>
          </p:cNvSpPr>
          <p:nvPr/>
        </p:nvSpPr>
        <p:spPr bwMode="auto">
          <a:xfrm>
            <a:off x="1403350" y="1790700"/>
            <a:ext cx="504825" cy="431800"/>
          </a:xfrm>
          <a:prstGeom prst="rect">
            <a:avLst/>
          </a:prstGeom>
          <a:solidFill>
            <a:srgbClr val="CCFF66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>
            <a:off x="4716463" y="3086100"/>
            <a:ext cx="503237" cy="504825"/>
          </a:xfrm>
          <a:prstGeom prst="rect">
            <a:avLst/>
          </a:prstGeom>
          <a:solidFill>
            <a:srgbClr val="CCFF66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35" name="Rectangle 15"/>
          <p:cNvSpPr>
            <a:spLocks noChangeArrowheads="1"/>
          </p:cNvSpPr>
          <p:nvPr/>
        </p:nvSpPr>
        <p:spPr bwMode="auto">
          <a:xfrm>
            <a:off x="3779838" y="1790700"/>
            <a:ext cx="431800" cy="360363"/>
          </a:xfrm>
          <a:prstGeom prst="rect">
            <a:avLst/>
          </a:prstGeom>
          <a:solidFill>
            <a:srgbClr val="FF99CC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36" name="Rectangle 16"/>
          <p:cNvSpPr>
            <a:spLocks noChangeArrowheads="1"/>
          </p:cNvSpPr>
          <p:nvPr/>
        </p:nvSpPr>
        <p:spPr bwMode="auto">
          <a:xfrm>
            <a:off x="2555875" y="3159125"/>
            <a:ext cx="360363" cy="360363"/>
          </a:xfrm>
          <a:prstGeom prst="rect">
            <a:avLst/>
          </a:prstGeom>
          <a:solidFill>
            <a:srgbClr val="FF99CC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37" name="Line 17"/>
          <p:cNvSpPr>
            <a:spLocks noChangeShapeType="1"/>
          </p:cNvSpPr>
          <p:nvPr/>
        </p:nvSpPr>
        <p:spPr bwMode="auto">
          <a:xfrm>
            <a:off x="755650" y="1430338"/>
            <a:ext cx="1655763" cy="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42" name="Line 22"/>
          <p:cNvSpPr>
            <a:spLocks noChangeShapeType="1"/>
          </p:cNvSpPr>
          <p:nvPr/>
        </p:nvSpPr>
        <p:spPr bwMode="auto">
          <a:xfrm>
            <a:off x="5435600" y="2438400"/>
            <a:ext cx="0" cy="43180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43" name="Line 23"/>
          <p:cNvSpPr>
            <a:spLocks noChangeShapeType="1"/>
          </p:cNvSpPr>
          <p:nvPr/>
        </p:nvSpPr>
        <p:spPr bwMode="auto">
          <a:xfrm flipV="1">
            <a:off x="3635375" y="2582863"/>
            <a:ext cx="0" cy="12954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44" name="Line 24"/>
          <p:cNvSpPr>
            <a:spLocks noChangeShapeType="1"/>
          </p:cNvSpPr>
          <p:nvPr/>
        </p:nvSpPr>
        <p:spPr bwMode="auto">
          <a:xfrm flipH="1">
            <a:off x="3348038" y="2582863"/>
            <a:ext cx="1295400" cy="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45" name="Line 25"/>
          <p:cNvSpPr>
            <a:spLocks noChangeShapeType="1"/>
          </p:cNvSpPr>
          <p:nvPr/>
        </p:nvSpPr>
        <p:spPr bwMode="auto">
          <a:xfrm>
            <a:off x="3348038" y="2582863"/>
            <a:ext cx="0" cy="2159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46" name="Line 26"/>
          <p:cNvSpPr>
            <a:spLocks noChangeShapeType="1"/>
          </p:cNvSpPr>
          <p:nvPr/>
        </p:nvSpPr>
        <p:spPr bwMode="auto">
          <a:xfrm>
            <a:off x="4643438" y="2078038"/>
            <a:ext cx="0" cy="504825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2347" name="Line 27"/>
          <p:cNvSpPr>
            <a:spLocks noChangeShapeType="1"/>
          </p:cNvSpPr>
          <p:nvPr/>
        </p:nvSpPr>
        <p:spPr bwMode="auto">
          <a:xfrm>
            <a:off x="4643438" y="2078038"/>
            <a:ext cx="288925" cy="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pic>
        <p:nvPicPr>
          <p:cNvPr id="24594" name="Picture 29" descr="20页ppt图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84888" y="1719263"/>
            <a:ext cx="2447925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226" name="Rectangle 2"/>
          <p:cNvSpPr>
            <a:spLocks noGrp="1" noChangeArrowheads="1"/>
          </p:cNvSpPr>
          <p:nvPr/>
        </p:nvSpPr>
        <p:spPr>
          <a:xfrm>
            <a:off x="395288" y="98425"/>
            <a:ext cx="8229600" cy="6683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5.3.2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边沿触发的触发器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227" name="Picture 147" descr="5-4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844675"/>
            <a:ext cx="8353425" cy="297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208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-41910"/>
            <a:ext cx="8229600" cy="8842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5.3.3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脉冲触发的触发器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2084" name="Rectangle 4"/>
          <p:cNvSpPr>
            <a:spLocks noGrp="1" noChangeArrowheads="1"/>
          </p:cNvSpPr>
          <p:nvPr>
            <p:ph idx="1"/>
          </p:nvPr>
        </p:nvSpPr>
        <p:spPr>
          <a:xfrm>
            <a:off x="323850" y="1276668"/>
            <a:ext cx="8280400" cy="4648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一、电路结构与工作原理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2085" name="AutoShape 5"/>
          <p:cNvSpPr>
            <a:spLocks noChangeArrowheads="1"/>
          </p:cNvSpPr>
          <p:nvPr/>
        </p:nvSpPr>
        <p:spPr bwMode="auto">
          <a:xfrm>
            <a:off x="4140200" y="692150"/>
            <a:ext cx="4464050" cy="720725"/>
          </a:xfrm>
          <a:prstGeom prst="wedgeEllipseCallout">
            <a:avLst>
              <a:gd name="adj1" fmla="val -70944"/>
              <a:gd name="adj2" fmla="val -42731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pPr algn="ctr"/>
            <a:r>
              <a:rPr lang="zh-CN" altLang="en-US" b="1"/>
              <a:t>提高可靠性，要求每个</a:t>
            </a:r>
            <a:r>
              <a:rPr lang="en-US" altLang="zh-CN" b="1"/>
              <a:t>CLK</a:t>
            </a:r>
            <a:r>
              <a:rPr lang="zh-CN" altLang="en-US" b="1"/>
              <a:t>周期输出状态只能改变</a:t>
            </a:r>
            <a:r>
              <a:rPr lang="en-US" altLang="zh-CN" b="1"/>
              <a:t>1</a:t>
            </a:r>
            <a:r>
              <a:rPr lang="zh-CN" altLang="en-US" b="1"/>
              <a:t>次</a:t>
            </a:r>
            <a:endParaRPr lang="zh-CN" altLang="en-US" b="1"/>
          </a:p>
        </p:txBody>
      </p:sp>
      <p:sp>
        <p:nvSpPr>
          <p:cNvPr id="302086" name="Rectangle 6"/>
          <p:cNvSpPr>
            <a:spLocks noChangeArrowheads="1"/>
          </p:cNvSpPr>
          <p:nvPr/>
        </p:nvSpPr>
        <p:spPr bwMode="auto">
          <a:xfrm>
            <a:off x="1042988" y="2205038"/>
            <a:ext cx="1800225" cy="158432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cxnSp>
        <p:nvCxnSpPr>
          <p:cNvPr id="302088" name="AutoShape 8"/>
          <p:cNvCxnSpPr>
            <a:cxnSpLocks noChangeShapeType="1"/>
            <a:stCxn id="302084" idx="3"/>
          </p:cNvCxnSpPr>
          <p:nvPr/>
        </p:nvCxnSpPr>
        <p:spPr bwMode="auto">
          <a:xfrm>
            <a:off x="8604250" y="3600768"/>
            <a:ext cx="1588" cy="15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</p:spPr>
      </p:cxnSp>
      <p:sp>
        <p:nvSpPr>
          <p:cNvPr id="302089" name="Rectangle 9"/>
          <p:cNvSpPr>
            <a:spLocks noChangeArrowheads="1"/>
          </p:cNvSpPr>
          <p:nvPr/>
        </p:nvSpPr>
        <p:spPr bwMode="auto">
          <a:xfrm>
            <a:off x="3492500" y="2205038"/>
            <a:ext cx="1727200" cy="1728787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2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2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2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0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0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2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2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0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5" grpId="0" bldLvl="0" animBg="1"/>
      <p:bldP spid="302086" grpId="0" bldLvl="0" animBg="1"/>
      <p:bldP spid="30208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51" descr="5-4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825" y="1557338"/>
            <a:ext cx="6048375" cy="23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7"/>
          <p:cNvGraphicFramePr>
            <a:graphicFrameLocks noChangeAspect="1"/>
          </p:cNvGraphicFramePr>
          <p:nvPr/>
        </p:nvGraphicFramePr>
        <p:xfrm>
          <a:off x="288925" y="4303713"/>
          <a:ext cx="64897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公式" r:id="rId2" imgW="72847200" imgH="27432000" progId="Equation.3">
                  <p:embed/>
                </p:oleObj>
              </mc:Choice>
              <mc:Fallback>
                <p:oleObj name="公式" r:id="rId2" imgW="72847200" imgH="27432000" progId="Equation.3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8925" y="4303713"/>
                        <a:ext cx="6489700" cy="2190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6120" name="AutoShape 8"/>
          <p:cNvCxnSpPr>
            <a:cxnSpLocks noChangeShapeType="1"/>
          </p:cNvCxnSpPr>
          <p:nvPr/>
        </p:nvCxnSpPr>
        <p:spPr bwMode="auto">
          <a:xfrm>
            <a:off x="8604250" y="3449638"/>
            <a:ext cx="1588" cy="15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</p:spPr>
      </p:cxnSp>
      <p:graphicFrame>
        <p:nvGraphicFramePr>
          <p:cNvPr id="346259" name="Group 147"/>
          <p:cNvGraphicFramePr>
            <a:graphicFrameLocks noGrp="1"/>
          </p:cNvGraphicFramePr>
          <p:nvPr/>
        </p:nvGraphicFramePr>
        <p:xfrm>
          <a:off x="6588125" y="1638300"/>
          <a:ext cx="1871663" cy="3519491"/>
        </p:xfrm>
        <a:graphic>
          <a:graphicData uri="http://schemas.openxmlformats.org/drawingml/2006/table">
            <a:tbl>
              <a:tblPr/>
              <a:tblGrid>
                <a:gridCol w="360363"/>
                <a:gridCol w="446087"/>
                <a:gridCol w="273050"/>
                <a:gridCol w="360363"/>
                <a:gridCol w="431800"/>
              </a:tblGrid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1*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1*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28" name="Object 97"/>
          <p:cNvGraphicFramePr>
            <a:graphicFrameLocks noChangeAspect="1"/>
          </p:cNvGraphicFramePr>
          <p:nvPr/>
        </p:nvGraphicFramePr>
        <p:xfrm>
          <a:off x="6443663" y="1628775"/>
          <a:ext cx="196373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公式" r:id="rId4" imgW="31394400" imgH="5181600" progId="Equation.3">
                  <p:embed/>
                </p:oleObj>
              </mc:Choice>
              <mc:Fallback>
                <p:oleObj name="公式" r:id="rId4" imgW="31394400" imgH="5181600" progId="Equation.3">
                  <p:embed/>
                  <p:pic>
                    <p:nvPicPr>
                      <p:cNvPr id="0" name="Object 97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43663" y="1628775"/>
                        <a:ext cx="1963737" cy="3222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29" name="Object 98"/>
          <p:cNvGraphicFramePr>
            <a:graphicFrameLocks noChangeAspect="1"/>
          </p:cNvGraphicFramePr>
          <p:nvPr/>
        </p:nvGraphicFramePr>
        <p:xfrm>
          <a:off x="8099425" y="1998663"/>
          <a:ext cx="287338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公式" r:id="rId6" imgW="5181600" imgH="5486400" progId="Equation.3">
                  <p:embed/>
                </p:oleObj>
              </mc:Choice>
              <mc:Fallback>
                <p:oleObj name="公式" r:id="rId6" imgW="5181600" imgH="5486400" progId="Equation.3">
                  <p:embed/>
                  <p:pic>
                    <p:nvPicPr>
                      <p:cNvPr id="0" name="Object 98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99425" y="1998663"/>
                        <a:ext cx="287338" cy="303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430" name="Group 99"/>
          <p:cNvGrpSpPr/>
          <p:nvPr/>
        </p:nvGrpSpPr>
        <p:grpSpPr bwMode="auto">
          <a:xfrm>
            <a:off x="6516688" y="2430463"/>
            <a:ext cx="431800" cy="215900"/>
            <a:chOff x="2789" y="1970"/>
            <a:chExt cx="545" cy="190"/>
          </a:xfrm>
        </p:grpSpPr>
        <p:sp>
          <p:nvSpPr>
            <p:cNvPr id="346212" name="Line 100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13" name="Line 101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14" name="Line 102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15" name="Line 103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16" name="Line 104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5431" name="Group 105"/>
          <p:cNvGrpSpPr/>
          <p:nvPr/>
        </p:nvGrpSpPr>
        <p:grpSpPr bwMode="auto">
          <a:xfrm>
            <a:off x="6559550" y="2762250"/>
            <a:ext cx="431800" cy="215900"/>
            <a:chOff x="2789" y="1970"/>
            <a:chExt cx="545" cy="190"/>
          </a:xfrm>
        </p:grpSpPr>
        <p:sp>
          <p:nvSpPr>
            <p:cNvPr id="346218" name="Line 106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19" name="Line 107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20" name="Line 108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21" name="Line 109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22" name="Line 110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5432" name="Group 111"/>
          <p:cNvGrpSpPr/>
          <p:nvPr/>
        </p:nvGrpSpPr>
        <p:grpSpPr bwMode="auto">
          <a:xfrm>
            <a:off x="6561138" y="3135313"/>
            <a:ext cx="431800" cy="215900"/>
            <a:chOff x="2789" y="1970"/>
            <a:chExt cx="545" cy="190"/>
          </a:xfrm>
        </p:grpSpPr>
        <p:sp>
          <p:nvSpPr>
            <p:cNvPr id="346224" name="Line 112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25" name="Line 113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26" name="Line 114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27" name="Line 115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28" name="Line 116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5433" name="Group 117"/>
          <p:cNvGrpSpPr/>
          <p:nvPr/>
        </p:nvGrpSpPr>
        <p:grpSpPr bwMode="auto">
          <a:xfrm>
            <a:off x="6588125" y="3481388"/>
            <a:ext cx="431800" cy="215900"/>
            <a:chOff x="2789" y="1970"/>
            <a:chExt cx="545" cy="190"/>
          </a:xfrm>
        </p:grpSpPr>
        <p:sp>
          <p:nvSpPr>
            <p:cNvPr id="346230" name="Line 118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31" name="Line 119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32" name="Line 120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33" name="Line 121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34" name="Line 122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5434" name="Group 123"/>
          <p:cNvGrpSpPr/>
          <p:nvPr/>
        </p:nvGrpSpPr>
        <p:grpSpPr bwMode="auto">
          <a:xfrm>
            <a:off x="6602413" y="3813175"/>
            <a:ext cx="431800" cy="215900"/>
            <a:chOff x="2789" y="1970"/>
            <a:chExt cx="545" cy="190"/>
          </a:xfrm>
        </p:grpSpPr>
        <p:sp>
          <p:nvSpPr>
            <p:cNvPr id="346236" name="Line 124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37" name="Line 125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38" name="Line 126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39" name="Line 127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40" name="Line 128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5435" name="Group 129"/>
          <p:cNvGrpSpPr/>
          <p:nvPr/>
        </p:nvGrpSpPr>
        <p:grpSpPr bwMode="auto">
          <a:xfrm>
            <a:off x="6588125" y="4159250"/>
            <a:ext cx="431800" cy="215900"/>
            <a:chOff x="2789" y="1970"/>
            <a:chExt cx="545" cy="190"/>
          </a:xfrm>
        </p:grpSpPr>
        <p:sp>
          <p:nvSpPr>
            <p:cNvPr id="346242" name="Line 130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43" name="Line 131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44" name="Line 132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45" name="Line 133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46" name="Line 134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5436" name="Group 135"/>
          <p:cNvGrpSpPr/>
          <p:nvPr/>
        </p:nvGrpSpPr>
        <p:grpSpPr bwMode="auto">
          <a:xfrm>
            <a:off x="6573838" y="4519613"/>
            <a:ext cx="431800" cy="215900"/>
            <a:chOff x="2789" y="1970"/>
            <a:chExt cx="545" cy="190"/>
          </a:xfrm>
        </p:grpSpPr>
        <p:sp>
          <p:nvSpPr>
            <p:cNvPr id="346248" name="Line 136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49" name="Line 137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50" name="Line 138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51" name="Line 139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52" name="Line 140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5437" name="Group 141"/>
          <p:cNvGrpSpPr/>
          <p:nvPr/>
        </p:nvGrpSpPr>
        <p:grpSpPr bwMode="auto">
          <a:xfrm>
            <a:off x="6573838" y="4879975"/>
            <a:ext cx="431800" cy="215900"/>
            <a:chOff x="2789" y="1970"/>
            <a:chExt cx="545" cy="190"/>
          </a:xfrm>
        </p:grpSpPr>
        <p:sp>
          <p:nvSpPr>
            <p:cNvPr id="346254" name="Line 142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55" name="Line 143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56" name="Line 144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57" name="Line 145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46258" name="Line 146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sp>
        <p:nvSpPr>
          <p:cNvPr id="30208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-41910"/>
            <a:ext cx="8229600" cy="884238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5.3.3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脉冲触发的触发器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5" name="Object 2"/>
          <p:cNvGraphicFramePr>
            <a:graphicFrameLocks noChangeAspect="1"/>
          </p:cNvGraphicFramePr>
          <p:nvPr/>
        </p:nvGraphicFramePr>
        <p:xfrm>
          <a:off x="323533" y="805498"/>
          <a:ext cx="494665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公式" r:id="rId1" imgW="70408800" imgH="16764000" progId="Equation.3">
                  <p:embed/>
                </p:oleObj>
              </mc:Choice>
              <mc:Fallback>
                <p:oleObj name="公式" r:id="rId1" imgW="70408800" imgH="16764000" progId="Equation.3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533" y="805498"/>
                        <a:ext cx="4946650" cy="11795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3156" name="Group 52"/>
          <p:cNvGrpSpPr/>
          <p:nvPr/>
        </p:nvGrpSpPr>
        <p:grpSpPr bwMode="auto">
          <a:xfrm>
            <a:off x="323850" y="4508500"/>
            <a:ext cx="4824413" cy="1879600"/>
            <a:chOff x="204" y="2840"/>
            <a:chExt cx="3039" cy="1184"/>
          </a:xfrm>
        </p:grpSpPr>
        <p:sp>
          <p:nvSpPr>
            <p:cNvPr id="303131" name="Text Box 27"/>
            <p:cNvSpPr txBox="1">
              <a:spLocks noChangeArrowheads="1"/>
            </p:cNvSpPr>
            <p:nvPr/>
          </p:nvSpPr>
          <p:spPr bwMode="auto">
            <a:xfrm>
              <a:off x="204" y="2931"/>
              <a:ext cx="634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J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3132" name="Text Box 28"/>
            <p:cNvSpPr txBox="1">
              <a:spLocks noChangeArrowheads="1"/>
            </p:cNvSpPr>
            <p:nvPr/>
          </p:nvSpPr>
          <p:spPr bwMode="auto">
            <a:xfrm>
              <a:off x="249" y="3339"/>
              <a:ext cx="635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K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3136" name="Text Box 32"/>
            <p:cNvSpPr txBox="1">
              <a:spLocks noChangeArrowheads="1"/>
            </p:cNvSpPr>
            <p:nvPr/>
          </p:nvSpPr>
          <p:spPr bwMode="auto">
            <a:xfrm>
              <a:off x="2880" y="3339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  <a:endPara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3113" name="Rectangle 9"/>
            <p:cNvSpPr>
              <a:spLocks noChangeArrowheads="1"/>
            </p:cNvSpPr>
            <p:nvPr/>
          </p:nvSpPr>
          <p:spPr bwMode="auto">
            <a:xfrm>
              <a:off x="1110" y="302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楷体_GB2312" charset="0"/>
                </a:rPr>
                <a:t>主</a:t>
              </a:r>
              <a:endParaRPr lang="zh-CN" altLang="en-US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14" name="Rectangle 10"/>
            <p:cNvSpPr>
              <a:spLocks noChangeArrowheads="1"/>
            </p:cNvSpPr>
            <p:nvPr/>
          </p:nvSpPr>
          <p:spPr bwMode="auto">
            <a:xfrm>
              <a:off x="1881" y="302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楷体_GB2312" charset="0"/>
                </a:rPr>
                <a:t>从</a:t>
              </a:r>
              <a:endParaRPr lang="zh-CN" altLang="en-US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15" name="Line 11"/>
            <p:cNvSpPr>
              <a:spLocks noChangeShapeType="1"/>
            </p:cNvSpPr>
            <p:nvPr/>
          </p:nvSpPr>
          <p:spPr bwMode="auto">
            <a:xfrm>
              <a:off x="1519" y="3113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16" name="Line 12"/>
            <p:cNvSpPr>
              <a:spLocks noChangeShapeType="1"/>
            </p:cNvSpPr>
            <p:nvPr/>
          </p:nvSpPr>
          <p:spPr bwMode="auto">
            <a:xfrm>
              <a:off x="1519" y="3521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17" name="Line 13"/>
            <p:cNvSpPr>
              <a:spLocks noChangeShapeType="1"/>
            </p:cNvSpPr>
            <p:nvPr/>
          </p:nvSpPr>
          <p:spPr bwMode="auto">
            <a:xfrm>
              <a:off x="657" y="3158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18" name="Line 14"/>
            <p:cNvSpPr>
              <a:spLocks noChangeShapeType="1"/>
            </p:cNvSpPr>
            <p:nvPr/>
          </p:nvSpPr>
          <p:spPr bwMode="auto">
            <a:xfrm>
              <a:off x="657" y="3521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19" name="Line 15"/>
            <p:cNvSpPr>
              <a:spLocks noChangeShapeType="1"/>
            </p:cNvSpPr>
            <p:nvPr/>
          </p:nvSpPr>
          <p:spPr bwMode="auto">
            <a:xfrm>
              <a:off x="2290" y="352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20" name="Line 16"/>
            <p:cNvSpPr>
              <a:spLocks noChangeShapeType="1"/>
            </p:cNvSpPr>
            <p:nvPr/>
          </p:nvSpPr>
          <p:spPr bwMode="auto">
            <a:xfrm flipV="1">
              <a:off x="2471" y="2840"/>
              <a:ext cx="0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21" name="Line 17"/>
            <p:cNvSpPr>
              <a:spLocks noChangeShapeType="1"/>
            </p:cNvSpPr>
            <p:nvPr/>
          </p:nvSpPr>
          <p:spPr bwMode="auto">
            <a:xfrm flipH="1">
              <a:off x="929" y="2840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22" name="Line 18"/>
            <p:cNvSpPr>
              <a:spLocks noChangeShapeType="1"/>
            </p:cNvSpPr>
            <p:nvPr/>
          </p:nvSpPr>
          <p:spPr bwMode="auto">
            <a:xfrm>
              <a:off x="929" y="2840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23" name="Line 19"/>
            <p:cNvSpPr>
              <a:spLocks noChangeShapeType="1"/>
            </p:cNvSpPr>
            <p:nvPr/>
          </p:nvSpPr>
          <p:spPr bwMode="auto">
            <a:xfrm>
              <a:off x="2290" y="311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24" name="Line 20"/>
            <p:cNvSpPr>
              <a:spLocks noChangeShapeType="1"/>
            </p:cNvSpPr>
            <p:nvPr/>
          </p:nvSpPr>
          <p:spPr bwMode="auto">
            <a:xfrm>
              <a:off x="2562" y="3113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25" name="Line 21"/>
            <p:cNvSpPr>
              <a:spLocks noChangeShapeType="1"/>
            </p:cNvSpPr>
            <p:nvPr/>
          </p:nvSpPr>
          <p:spPr bwMode="auto">
            <a:xfrm flipH="1">
              <a:off x="929" y="3748"/>
              <a:ext cx="1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26" name="Line 22"/>
            <p:cNvSpPr>
              <a:spLocks noChangeShapeType="1"/>
            </p:cNvSpPr>
            <p:nvPr/>
          </p:nvSpPr>
          <p:spPr bwMode="auto">
            <a:xfrm>
              <a:off x="929" y="311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27" name="Line 23"/>
            <p:cNvSpPr>
              <a:spLocks noChangeShapeType="1"/>
            </p:cNvSpPr>
            <p:nvPr/>
          </p:nvSpPr>
          <p:spPr bwMode="auto">
            <a:xfrm>
              <a:off x="929" y="356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28" name="Line 24"/>
            <p:cNvSpPr>
              <a:spLocks noChangeShapeType="1"/>
            </p:cNvSpPr>
            <p:nvPr/>
          </p:nvSpPr>
          <p:spPr bwMode="auto">
            <a:xfrm>
              <a:off x="929" y="356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29" name="Rectangle 25"/>
            <p:cNvSpPr>
              <a:spLocks noChangeArrowheads="1"/>
            </p:cNvSpPr>
            <p:nvPr/>
          </p:nvSpPr>
          <p:spPr bwMode="auto">
            <a:xfrm>
              <a:off x="1110" y="3022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/>
                <a:t>S</a:t>
              </a:r>
              <a:endParaRPr lang="en-US" altLang="zh-CN" b="1"/>
            </a:p>
          </p:txBody>
        </p:sp>
        <p:sp>
          <p:nvSpPr>
            <p:cNvPr id="303130" name="Rectangle 26"/>
            <p:cNvSpPr>
              <a:spLocks noChangeArrowheads="1"/>
            </p:cNvSpPr>
            <p:nvPr/>
          </p:nvSpPr>
          <p:spPr bwMode="auto">
            <a:xfrm>
              <a:off x="1110" y="3430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/>
                <a:t>R</a:t>
              </a:r>
              <a:endParaRPr lang="en-US" altLang="zh-CN" b="1"/>
            </a:p>
          </p:txBody>
        </p:sp>
        <p:sp>
          <p:nvSpPr>
            <p:cNvPr id="303133" name="Line 29"/>
            <p:cNvSpPr>
              <a:spLocks noChangeShapeType="1"/>
            </p:cNvSpPr>
            <p:nvPr/>
          </p:nvSpPr>
          <p:spPr bwMode="auto">
            <a:xfrm>
              <a:off x="2562" y="3113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34" name="Line 30"/>
            <p:cNvSpPr>
              <a:spLocks noChangeShapeType="1"/>
            </p:cNvSpPr>
            <p:nvPr/>
          </p:nvSpPr>
          <p:spPr bwMode="auto">
            <a:xfrm>
              <a:off x="2471" y="3521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35" name="Text Box 31"/>
            <p:cNvSpPr txBox="1">
              <a:spLocks noChangeArrowheads="1"/>
            </p:cNvSpPr>
            <p:nvPr/>
          </p:nvSpPr>
          <p:spPr bwMode="auto">
            <a:xfrm>
              <a:off x="2834" y="2927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3138" name="Text Box 34"/>
            <p:cNvSpPr txBox="1">
              <a:spLocks noChangeArrowheads="1"/>
            </p:cNvSpPr>
            <p:nvPr/>
          </p:nvSpPr>
          <p:spPr bwMode="auto">
            <a:xfrm>
              <a:off x="1564" y="2886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3139" name="Text Box 35"/>
            <p:cNvSpPr txBox="1">
              <a:spLocks noChangeArrowheads="1"/>
            </p:cNvSpPr>
            <p:nvPr/>
          </p:nvSpPr>
          <p:spPr bwMode="auto">
            <a:xfrm>
              <a:off x="1564" y="3335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  <a:endPara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3141" name="Oval 37"/>
            <p:cNvSpPr>
              <a:spLocks noChangeArrowheads="1"/>
            </p:cNvSpPr>
            <p:nvPr/>
          </p:nvSpPr>
          <p:spPr bwMode="auto">
            <a:xfrm>
              <a:off x="2453" y="349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42" name="Oval 38"/>
            <p:cNvSpPr>
              <a:spLocks noChangeArrowheads="1"/>
            </p:cNvSpPr>
            <p:nvPr/>
          </p:nvSpPr>
          <p:spPr bwMode="auto">
            <a:xfrm>
              <a:off x="2544" y="310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43" name="Line 39"/>
            <p:cNvSpPr>
              <a:spLocks noChangeShapeType="1"/>
            </p:cNvSpPr>
            <p:nvPr/>
          </p:nvSpPr>
          <p:spPr bwMode="auto">
            <a:xfrm>
              <a:off x="475" y="3974"/>
              <a:ext cx="1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44" name="Line 40"/>
            <p:cNvSpPr>
              <a:spLocks noChangeShapeType="1"/>
            </p:cNvSpPr>
            <p:nvPr/>
          </p:nvSpPr>
          <p:spPr bwMode="auto">
            <a:xfrm flipV="1">
              <a:off x="1292" y="3657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45" name="Line 41"/>
            <p:cNvSpPr>
              <a:spLocks noChangeShapeType="1"/>
            </p:cNvSpPr>
            <p:nvPr/>
          </p:nvSpPr>
          <p:spPr bwMode="auto">
            <a:xfrm flipV="1">
              <a:off x="2063" y="3702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46" name="Oval 42"/>
            <p:cNvSpPr>
              <a:spLocks noChangeArrowheads="1"/>
            </p:cNvSpPr>
            <p:nvPr/>
          </p:nvSpPr>
          <p:spPr bwMode="auto">
            <a:xfrm>
              <a:off x="2036" y="3657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47" name="Text Box 43"/>
            <p:cNvSpPr txBox="1">
              <a:spLocks noChangeArrowheads="1"/>
            </p:cNvSpPr>
            <p:nvPr/>
          </p:nvSpPr>
          <p:spPr bwMode="auto">
            <a:xfrm>
              <a:off x="249" y="3793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CLK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303153" name="Group 49"/>
          <p:cNvGrpSpPr/>
          <p:nvPr/>
        </p:nvGrpSpPr>
        <p:grpSpPr bwMode="auto">
          <a:xfrm>
            <a:off x="754380" y="2002790"/>
            <a:ext cx="4681220" cy="2459355"/>
            <a:chOff x="158" y="1071"/>
            <a:chExt cx="3266" cy="1665"/>
          </a:xfrm>
        </p:grpSpPr>
        <p:pic>
          <p:nvPicPr>
            <p:cNvPr id="16389" name="Picture 45" descr="5-4-3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8" y="1071"/>
              <a:ext cx="3266" cy="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3150" name="Rectangle 46"/>
            <p:cNvSpPr>
              <a:spLocks noChangeArrowheads="1"/>
            </p:cNvSpPr>
            <p:nvPr/>
          </p:nvSpPr>
          <p:spPr bwMode="auto">
            <a:xfrm>
              <a:off x="703" y="1071"/>
              <a:ext cx="2224" cy="136"/>
            </a:xfrm>
            <a:prstGeom prst="rect">
              <a:avLst/>
            </a:prstGeom>
            <a:solidFill>
              <a:srgbClr val="FF99CC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3151" name="Rectangle 47"/>
            <p:cNvSpPr>
              <a:spLocks noChangeArrowheads="1"/>
            </p:cNvSpPr>
            <p:nvPr/>
          </p:nvSpPr>
          <p:spPr bwMode="auto">
            <a:xfrm>
              <a:off x="703" y="2205"/>
              <a:ext cx="2312" cy="136"/>
            </a:xfrm>
            <a:prstGeom prst="rect">
              <a:avLst/>
            </a:prstGeom>
            <a:solidFill>
              <a:srgbClr val="FF99CC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pic>
        <p:nvPicPr>
          <p:cNvPr id="303152" name="Picture 48" descr="5-4-3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4163" y="3615055"/>
            <a:ext cx="3024187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208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-41910"/>
            <a:ext cx="8229600" cy="884238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5.3.3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脉冲触发的触发器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3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3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0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152400" y="959485"/>
          <a:ext cx="4101465" cy="9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公式" r:id="rId1" imgW="77419200" imgH="17678400" progId="Equation.3">
                  <p:embed/>
                </p:oleObj>
              </mc:Choice>
              <mc:Fallback>
                <p:oleObj name="公式" r:id="rId1" imgW="77419200" imgH="17678400" progId="Equation.3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" y="959485"/>
                        <a:ext cx="4101465" cy="9347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10" name="Group 76"/>
          <p:cNvGrpSpPr/>
          <p:nvPr/>
        </p:nvGrpSpPr>
        <p:grpSpPr bwMode="auto">
          <a:xfrm>
            <a:off x="2092960" y="2294890"/>
            <a:ext cx="4752975" cy="1879600"/>
            <a:chOff x="158" y="300"/>
            <a:chExt cx="2994" cy="1184"/>
          </a:xfrm>
        </p:grpSpPr>
        <p:sp>
          <p:nvSpPr>
            <p:cNvPr id="304151" name="Text Box 23"/>
            <p:cNvSpPr txBox="1">
              <a:spLocks noChangeArrowheads="1"/>
            </p:cNvSpPr>
            <p:nvPr/>
          </p:nvSpPr>
          <p:spPr bwMode="auto">
            <a:xfrm>
              <a:off x="158" y="391"/>
              <a:ext cx="634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J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4133" name="Rectangle 5"/>
            <p:cNvSpPr>
              <a:spLocks noChangeArrowheads="1"/>
            </p:cNvSpPr>
            <p:nvPr/>
          </p:nvSpPr>
          <p:spPr bwMode="auto">
            <a:xfrm>
              <a:off x="1110" y="48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楷体_GB2312" charset="0"/>
                </a:rPr>
                <a:t>主</a:t>
              </a:r>
              <a:endParaRPr lang="zh-CN" altLang="en-US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34" name="Rectangle 6"/>
            <p:cNvSpPr>
              <a:spLocks noChangeArrowheads="1"/>
            </p:cNvSpPr>
            <p:nvPr/>
          </p:nvSpPr>
          <p:spPr bwMode="auto">
            <a:xfrm>
              <a:off x="1881" y="48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楷体_GB2312" charset="0"/>
                </a:rPr>
                <a:t>从</a:t>
              </a:r>
              <a:endParaRPr lang="zh-CN" altLang="en-US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35" name="Line 7"/>
            <p:cNvSpPr>
              <a:spLocks noChangeShapeType="1"/>
            </p:cNvSpPr>
            <p:nvPr/>
          </p:nvSpPr>
          <p:spPr bwMode="auto">
            <a:xfrm>
              <a:off x="1519" y="573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36" name="Line 8"/>
            <p:cNvSpPr>
              <a:spLocks noChangeShapeType="1"/>
            </p:cNvSpPr>
            <p:nvPr/>
          </p:nvSpPr>
          <p:spPr bwMode="auto">
            <a:xfrm>
              <a:off x="1519" y="981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37" name="Line 9"/>
            <p:cNvSpPr>
              <a:spLocks noChangeShapeType="1"/>
            </p:cNvSpPr>
            <p:nvPr/>
          </p:nvSpPr>
          <p:spPr bwMode="auto">
            <a:xfrm>
              <a:off x="657" y="618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38" name="Line 10"/>
            <p:cNvSpPr>
              <a:spLocks noChangeShapeType="1"/>
            </p:cNvSpPr>
            <p:nvPr/>
          </p:nvSpPr>
          <p:spPr bwMode="auto">
            <a:xfrm>
              <a:off x="657" y="981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39" name="Line 11"/>
            <p:cNvSpPr>
              <a:spLocks noChangeShapeType="1"/>
            </p:cNvSpPr>
            <p:nvPr/>
          </p:nvSpPr>
          <p:spPr bwMode="auto">
            <a:xfrm>
              <a:off x="2290" y="98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40" name="Line 12"/>
            <p:cNvSpPr>
              <a:spLocks noChangeShapeType="1"/>
            </p:cNvSpPr>
            <p:nvPr/>
          </p:nvSpPr>
          <p:spPr bwMode="auto">
            <a:xfrm flipV="1">
              <a:off x="2471" y="300"/>
              <a:ext cx="0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41" name="Line 13"/>
            <p:cNvSpPr>
              <a:spLocks noChangeShapeType="1"/>
            </p:cNvSpPr>
            <p:nvPr/>
          </p:nvSpPr>
          <p:spPr bwMode="auto">
            <a:xfrm flipH="1">
              <a:off x="929" y="300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42" name="Line 14"/>
            <p:cNvSpPr>
              <a:spLocks noChangeShapeType="1"/>
            </p:cNvSpPr>
            <p:nvPr/>
          </p:nvSpPr>
          <p:spPr bwMode="auto">
            <a:xfrm>
              <a:off x="929" y="300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43" name="Line 15"/>
            <p:cNvSpPr>
              <a:spLocks noChangeShapeType="1"/>
            </p:cNvSpPr>
            <p:nvPr/>
          </p:nvSpPr>
          <p:spPr bwMode="auto">
            <a:xfrm>
              <a:off x="2290" y="57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44" name="Line 16"/>
            <p:cNvSpPr>
              <a:spLocks noChangeShapeType="1"/>
            </p:cNvSpPr>
            <p:nvPr/>
          </p:nvSpPr>
          <p:spPr bwMode="auto">
            <a:xfrm>
              <a:off x="2562" y="573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45" name="Line 17"/>
            <p:cNvSpPr>
              <a:spLocks noChangeShapeType="1"/>
            </p:cNvSpPr>
            <p:nvPr/>
          </p:nvSpPr>
          <p:spPr bwMode="auto">
            <a:xfrm flipH="1">
              <a:off x="929" y="1208"/>
              <a:ext cx="1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46" name="Line 18"/>
            <p:cNvSpPr>
              <a:spLocks noChangeShapeType="1"/>
            </p:cNvSpPr>
            <p:nvPr/>
          </p:nvSpPr>
          <p:spPr bwMode="auto">
            <a:xfrm>
              <a:off x="929" y="57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47" name="Line 19"/>
            <p:cNvSpPr>
              <a:spLocks noChangeShapeType="1"/>
            </p:cNvSpPr>
            <p:nvPr/>
          </p:nvSpPr>
          <p:spPr bwMode="auto">
            <a:xfrm>
              <a:off x="929" y="102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48" name="Line 20"/>
            <p:cNvSpPr>
              <a:spLocks noChangeShapeType="1"/>
            </p:cNvSpPr>
            <p:nvPr/>
          </p:nvSpPr>
          <p:spPr bwMode="auto">
            <a:xfrm>
              <a:off x="929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49" name="Rectangle 21"/>
            <p:cNvSpPr>
              <a:spLocks noChangeArrowheads="1"/>
            </p:cNvSpPr>
            <p:nvPr/>
          </p:nvSpPr>
          <p:spPr bwMode="auto">
            <a:xfrm>
              <a:off x="1110" y="482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/>
                <a:t>S</a:t>
              </a:r>
              <a:endParaRPr lang="en-US" altLang="zh-CN" b="1"/>
            </a:p>
          </p:txBody>
        </p:sp>
        <p:sp>
          <p:nvSpPr>
            <p:cNvPr id="304150" name="Rectangle 22"/>
            <p:cNvSpPr>
              <a:spLocks noChangeArrowheads="1"/>
            </p:cNvSpPr>
            <p:nvPr/>
          </p:nvSpPr>
          <p:spPr bwMode="auto">
            <a:xfrm>
              <a:off x="1110" y="890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/>
                <a:t>R</a:t>
              </a:r>
              <a:endParaRPr lang="en-US" altLang="zh-CN" b="1"/>
            </a:p>
          </p:txBody>
        </p:sp>
        <p:sp>
          <p:nvSpPr>
            <p:cNvPr id="304152" name="Text Box 24"/>
            <p:cNvSpPr txBox="1">
              <a:spLocks noChangeArrowheads="1"/>
            </p:cNvSpPr>
            <p:nvPr/>
          </p:nvSpPr>
          <p:spPr bwMode="auto">
            <a:xfrm>
              <a:off x="203" y="799"/>
              <a:ext cx="635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K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4153" name="Line 25"/>
            <p:cNvSpPr>
              <a:spLocks noChangeShapeType="1"/>
            </p:cNvSpPr>
            <p:nvPr/>
          </p:nvSpPr>
          <p:spPr bwMode="auto">
            <a:xfrm>
              <a:off x="2562" y="573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54" name="Line 26"/>
            <p:cNvSpPr>
              <a:spLocks noChangeShapeType="1"/>
            </p:cNvSpPr>
            <p:nvPr/>
          </p:nvSpPr>
          <p:spPr bwMode="auto">
            <a:xfrm>
              <a:off x="2471" y="981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55" name="Text Box 27"/>
            <p:cNvSpPr txBox="1">
              <a:spLocks noChangeArrowheads="1"/>
            </p:cNvSpPr>
            <p:nvPr/>
          </p:nvSpPr>
          <p:spPr bwMode="auto">
            <a:xfrm>
              <a:off x="2834" y="387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4156" name="Text Box 28"/>
            <p:cNvSpPr txBox="1">
              <a:spLocks noChangeArrowheads="1"/>
            </p:cNvSpPr>
            <p:nvPr/>
          </p:nvSpPr>
          <p:spPr bwMode="auto">
            <a:xfrm>
              <a:off x="2834" y="799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  <a:endPara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4158" name="Text Box 30"/>
            <p:cNvSpPr txBox="1">
              <a:spLocks noChangeArrowheads="1"/>
            </p:cNvSpPr>
            <p:nvPr/>
          </p:nvSpPr>
          <p:spPr bwMode="auto">
            <a:xfrm>
              <a:off x="1564" y="346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4159" name="Text Box 31"/>
            <p:cNvSpPr txBox="1">
              <a:spLocks noChangeArrowheads="1"/>
            </p:cNvSpPr>
            <p:nvPr/>
          </p:nvSpPr>
          <p:spPr bwMode="auto">
            <a:xfrm>
              <a:off x="1564" y="795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  <a:endPara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4161" name="Oval 33"/>
            <p:cNvSpPr>
              <a:spLocks noChangeArrowheads="1"/>
            </p:cNvSpPr>
            <p:nvPr/>
          </p:nvSpPr>
          <p:spPr bwMode="auto">
            <a:xfrm>
              <a:off x="2453" y="95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62" name="Oval 34"/>
            <p:cNvSpPr>
              <a:spLocks noChangeArrowheads="1"/>
            </p:cNvSpPr>
            <p:nvPr/>
          </p:nvSpPr>
          <p:spPr bwMode="auto">
            <a:xfrm>
              <a:off x="2544" y="56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63" name="Line 35"/>
            <p:cNvSpPr>
              <a:spLocks noChangeShapeType="1"/>
            </p:cNvSpPr>
            <p:nvPr/>
          </p:nvSpPr>
          <p:spPr bwMode="auto">
            <a:xfrm>
              <a:off x="475" y="1434"/>
              <a:ext cx="1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64" name="Line 36"/>
            <p:cNvSpPr>
              <a:spLocks noChangeShapeType="1"/>
            </p:cNvSpPr>
            <p:nvPr/>
          </p:nvSpPr>
          <p:spPr bwMode="auto">
            <a:xfrm flipV="1">
              <a:off x="1292" y="1117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65" name="Line 37"/>
            <p:cNvSpPr>
              <a:spLocks noChangeShapeType="1"/>
            </p:cNvSpPr>
            <p:nvPr/>
          </p:nvSpPr>
          <p:spPr bwMode="auto">
            <a:xfrm flipV="1">
              <a:off x="2063" y="1162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66" name="Oval 38"/>
            <p:cNvSpPr>
              <a:spLocks noChangeArrowheads="1"/>
            </p:cNvSpPr>
            <p:nvPr/>
          </p:nvSpPr>
          <p:spPr bwMode="auto">
            <a:xfrm>
              <a:off x="2036" y="1117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4167" name="Text Box 39"/>
            <p:cNvSpPr txBox="1">
              <a:spLocks noChangeArrowheads="1"/>
            </p:cNvSpPr>
            <p:nvPr/>
          </p:nvSpPr>
          <p:spPr bwMode="auto">
            <a:xfrm>
              <a:off x="249" y="1253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CLK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aphicFrame>
        <p:nvGraphicFramePr>
          <p:cNvPr id="304168" name="Object 40"/>
          <p:cNvGraphicFramePr>
            <a:graphicFrameLocks noChangeAspect="1"/>
          </p:cNvGraphicFramePr>
          <p:nvPr/>
        </p:nvGraphicFramePr>
        <p:xfrm>
          <a:off x="127635" y="4426585"/>
          <a:ext cx="501078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公式" r:id="rId3" imgW="80162400" imgH="17678400" progId="Equation.3">
                  <p:embed/>
                </p:oleObj>
              </mc:Choice>
              <mc:Fallback>
                <p:oleObj name="公式" r:id="rId3" imgW="80162400" imgH="17678400" progId="Equation.3">
                  <p:embed/>
                  <p:pic>
                    <p:nvPicPr>
                      <p:cNvPr id="0" name="Object 4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" y="4426585"/>
                        <a:ext cx="5010785" cy="11017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69" name="Object 41"/>
          <p:cNvGraphicFramePr>
            <a:graphicFrameLocks noChangeAspect="1"/>
          </p:cNvGraphicFramePr>
          <p:nvPr/>
        </p:nvGraphicFramePr>
        <p:xfrm>
          <a:off x="184785" y="5528310"/>
          <a:ext cx="4855210" cy="1002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公式" r:id="rId5" imgW="85648800" imgH="17678400" progId="Equation.3">
                  <p:embed/>
                </p:oleObj>
              </mc:Choice>
              <mc:Fallback>
                <p:oleObj name="公式" r:id="rId5" imgW="85648800" imgH="17678400" progId="Equation.3">
                  <p:embed/>
                  <p:pic>
                    <p:nvPicPr>
                      <p:cNvPr id="0" name="Object 4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785" y="5528310"/>
                        <a:ext cx="4855210" cy="100203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70" name="Object 42"/>
          <p:cNvGraphicFramePr>
            <a:graphicFrameLocks noChangeAspect="1"/>
          </p:cNvGraphicFramePr>
          <p:nvPr/>
        </p:nvGraphicFramePr>
        <p:xfrm>
          <a:off x="4432935" y="911860"/>
          <a:ext cx="4606290" cy="982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公式" r:id="rId7" imgW="82905600" imgH="17678400" progId="Equation.3">
                  <p:embed/>
                </p:oleObj>
              </mc:Choice>
              <mc:Fallback>
                <p:oleObj name="公式" r:id="rId7" imgW="82905600" imgH="17678400" progId="Equation.3">
                  <p:embed/>
                  <p:pic>
                    <p:nvPicPr>
                      <p:cNvPr id="0" name="Object 4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32935" y="911860"/>
                        <a:ext cx="4606290" cy="98234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208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-41910"/>
            <a:ext cx="8229600" cy="884238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5.3.3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脉冲触发的触发器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4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4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4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4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0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4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4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0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idx="1"/>
          </p:nvPr>
        </p:nvSpPr>
        <p:spPr>
          <a:xfrm>
            <a:off x="394970" y="786765"/>
            <a:ext cx="8137525" cy="50419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(5)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列出真值表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05155" name="Group 3"/>
          <p:cNvGraphicFramePr>
            <a:graphicFrameLocks noGrp="1"/>
          </p:cNvGraphicFramePr>
          <p:nvPr/>
        </p:nvGraphicFramePr>
        <p:xfrm>
          <a:off x="6011863" y="1135782"/>
          <a:ext cx="1871662" cy="3519491"/>
        </p:xfrm>
        <a:graphic>
          <a:graphicData uri="http://schemas.openxmlformats.org/drawingml/2006/table">
            <a:tbl>
              <a:tblPr/>
              <a:tblGrid>
                <a:gridCol w="401637"/>
                <a:gridCol w="404813"/>
                <a:gridCol w="273050"/>
                <a:gridCol w="360362"/>
                <a:gridCol w="431800"/>
              </a:tblGrid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498" name="Object 90"/>
          <p:cNvGraphicFramePr>
            <a:graphicFrameLocks noChangeAspect="1"/>
          </p:cNvGraphicFramePr>
          <p:nvPr/>
        </p:nvGraphicFramePr>
        <p:xfrm>
          <a:off x="6032500" y="1143719"/>
          <a:ext cx="176212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公式" r:id="rId1" imgW="31699200" imgH="5181600" progId="Equation.3">
                  <p:embed/>
                </p:oleObj>
              </mc:Choice>
              <mc:Fallback>
                <p:oleObj name="公式" r:id="rId1" imgW="31699200" imgH="5181600" progId="Equation.3">
                  <p:embed/>
                  <p:pic>
                    <p:nvPicPr>
                      <p:cNvPr id="0" name="Object 9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2500" y="1143719"/>
                        <a:ext cx="1762125" cy="2873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9" name="Object 91"/>
          <p:cNvGraphicFramePr>
            <a:graphicFrameLocks noChangeAspect="1"/>
          </p:cNvGraphicFramePr>
          <p:nvPr/>
        </p:nvGraphicFramePr>
        <p:xfrm>
          <a:off x="7531100" y="1488207"/>
          <a:ext cx="271463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公式" r:id="rId3" imgW="4876800" imgH="5791200" progId="Equation.3">
                  <p:embed/>
                </p:oleObj>
              </mc:Choice>
              <mc:Fallback>
                <p:oleObj name="公式" r:id="rId3" imgW="4876800" imgH="5791200" progId="Equation.3">
                  <p:embed/>
                  <p:pic>
                    <p:nvPicPr>
                      <p:cNvPr id="0" name="Object 9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31100" y="1488207"/>
                        <a:ext cx="271463" cy="3206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500" name="Group 92"/>
          <p:cNvGrpSpPr/>
          <p:nvPr/>
        </p:nvGrpSpPr>
        <p:grpSpPr bwMode="auto">
          <a:xfrm>
            <a:off x="5940425" y="1927944"/>
            <a:ext cx="431800" cy="215900"/>
            <a:chOff x="2789" y="1970"/>
            <a:chExt cx="545" cy="190"/>
          </a:xfrm>
        </p:grpSpPr>
        <p:sp>
          <p:nvSpPr>
            <p:cNvPr id="305245" name="Line 93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46" name="Line 94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47" name="Line 95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48" name="Line 96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49" name="Line 97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01" name="Group 98"/>
          <p:cNvGrpSpPr/>
          <p:nvPr/>
        </p:nvGrpSpPr>
        <p:grpSpPr bwMode="auto">
          <a:xfrm>
            <a:off x="5983288" y="2259732"/>
            <a:ext cx="431800" cy="215900"/>
            <a:chOff x="2789" y="1970"/>
            <a:chExt cx="545" cy="190"/>
          </a:xfrm>
        </p:grpSpPr>
        <p:sp>
          <p:nvSpPr>
            <p:cNvPr id="305251" name="Line 99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52" name="Line 100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53" name="Line 101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54" name="Line 102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55" name="Line 103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02" name="Group 104"/>
          <p:cNvGrpSpPr/>
          <p:nvPr/>
        </p:nvGrpSpPr>
        <p:grpSpPr bwMode="auto">
          <a:xfrm>
            <a:off x="5984875" y="2632794"/>
            <a:ext cx="431800" cy="215900"/>
            <a:chOff x="2789" y="1970"/>
            <a:chExt cx="545" cy="190"/>
          </a:xfrm>
        </p:grpSpPr>
        <p:sp>
          <p:nvSpPr>
            <p:cNvPr id="305257" name="Line 105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58" name="Line 106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59" name="Line 107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60" name="Line 108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61" name="Line 109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03" name="Group 110"/>
          <p:cNvGrpSpPr/>
          <p:nvPr/>
        </p:nvGrpSpPr>
        <p:grpSpPr bwMode="auto">
          <a:xfrm>
            <a:off x="6011863" y="2978869"/>
            <a:ext cx="431800" cy="215900"/>
            <a:chOff x="2789" y="1970"/>
            <a:chExt cx="545" cy="190"/>
          </a:xfrm>
        </p:grpSpPr>
        <p:sp>
          <p:nvSpPr>
            <p:cNvPr id="305263" name="Line 111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64" name="Line 112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65" name="Line 113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66" name="Line 114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67" name="Line 115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04" name="Group 116"/>
          <p:cNvGrpSpPr/>
          <p:nvPr/>
        </p:nvGrpSpPr>
        <p:grpSpPr bwMode="auto">
          <a:xfrm>
            <a:off x="6026150" y="3310657"/>
            <a:ext cx="431800" cy="215900"/>
            <a:chOff x="2789" y="1970"/>
            <a:chExt cx="545" cy="190"/>
          </a:xfrm>
        </p:grpSpPr>
        <p:sp>
          <p:nvSpPr>
            <p:cNvPr id="305269" name="Line 117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70" name="Line 118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71" name="Line 119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72" name="Line 120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73" name="Line 121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05" name="Group 122"/>
          <p:cNvGrpSpPr/>
          <p:nvPr/>
        </p:nvGrpSpPr>
        <p:grpSpPr bwMode="auto">
          <a:xfrm>
            <a:off x="6011863" y="3656732"/>
            <a:ext cx="431800" cy="215900"/>
            <a:chOff x="2789" y="1970"/>
            <a:chExt cx="545" cy="190"/>
          </a:xfrm>
        </p:grpSpPr>
        <p:sp>
          <p:nvSpPr>
            <p:cNvPr id="305275" name="Line 123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76" name="Line 124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77" name="Line 125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78" name="Line 126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79" name="Line 127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06" name="Group 128"/>
          <p:cNvGrpSpPr/>
          <p:nvPr/>
        </p:nvGrpSpPr>
        <p:grpSpPr bwMode="auto">
          <a:xfrm>
            <a:off x="5997575" y="4017094"/>
            <a:ext cx="431800" cy="215900"/>
            <a:chOff x="2789" y="1970"/>
            <a:chExt cx="545" cy="190"/>
          </a:xfrm>
        </p:grpSpPr>
        <p:sp>
          <p:nvSpPr>
            <p:cNvPr id="305281" name="Line 129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82" name="Line 130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83" name="Line 131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84" name="Line 132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85" name="Line 133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07" name="Group 134"/>
          <p:cNvGrpSpPr/>
          <p:nvPr/>
        </p:nvGrpSpPr>
        <p:grpSpPr bwMode="auto">
          <a:xfrm>
            <a:off x="5997575" y="4377457"/>
            <a:ext cx="431800" cy="215900"/>
            <a:chOff x="2789" y="1970"/>
            <a:chExt cx="545" cy="190"/>
          </a:xfrm>
        </p:grpSpPr>
        <p:sp>
          <p:nvSpPr>
            <p:cNvPr id="305287" name="Line 135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88" name="Line 136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89" name="Line 137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90" name="Line 138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291" name="Line 139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aphicFrame>
        <p:nvGraphicFramePr>
          <p:cNvPr id="305292" name="Group 140"/>
          <p:cNvGraphicFramePr>
            <a:graphicFrameLocks noGrp="1"/>
          </p:cNvGraphicFramePr>
          <p:nvPr/>
        </p:nvGraphicFramePr>
        <p:xfrm>
          <a:off x="1694815" y="1207219"/>
          <a:ext cx="1871980" cy="3502660"/>
        </p:xfrm>
        <a:graphic>
          <a:graphicData uri="http://schemas.openxmlformats.org/drawingml/2006/table">
            <a:tbl>
              <a:tblPr/>
              <a:tblGrid>
                <a:gridCol w="401955"/>
                <a:gridCol w="404812"/>
                <a:gridCol w="273050"/>
                <a:gridCol w="360363"/>
                <a:gridCol w="431800"/>
              </a:tblGrid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11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1*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1*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572" name="Object 227"/>
          <p:cNvGraphicFramePr>
            <a:graphicFrameLocks noChangeAspect="1"/>
          </p:cNvGraphicFramePr>
          <p:nvPr/>
        </p:nvGraphicFramePr>
        <p:xfrm>
          <a:off x="1639888" y="1215157"/>
          <a:ext cx="17462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公式" r:id="rId5" imgW="31394400" imgH="5181600" progId="Equation.3">
                  <p:embed/>
                </p:oleObj>
              </mc:Choice>
              <mc:Fallback>
                <p:oleObj name="公式" r:id="rId5" imgW="31394400" imgH="5181600" progId="Equation.3">
                  <p:embed/>
                  <p:pic>
                    <p:nvPicPr>
                      <p:cNvPr id="0" name="Object 22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9888" y="1215157"/>
                        <a:ext cx="1746250" cy="285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73" name="Object 228"/>
          <p:cNvGraphicFramePr>
            <a:graphicFrameLocks noChangeAspect="1"/>
          </p:cNvGraphicFramePr>
          <p:nvPr/>
        </p:nvGraphicFramePr>
        <p:xfrm>
          <a:off x="3138488" y="1559644"/>
          <a:ext cx="26987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公式" r:id="rId7" imgW="4876800" imgH="5791200" progId="Equation.3">
                  <p:embed/>
                </p:oleObj>
              </mc:Choice>
              <mc:Fallback>
                <p:oleObj name="公式" r:id="rId7" imgW="4876800" imgH="5791200" progId="Equation.3">
                  <p:embed/>
                  <p:pic>
                    <p:nvPicPr>
                      <p:cNvPr id="0" name="Object 228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8488" y="1559644"/>
                        <a:ext cx="269875" cy="319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574" name="Group 229"/>
          <p:cNvGrpSpPr/>
          <p:nvPr/>
        </p:nvGrpSpPr>
        <p:grpSpPr bwMode="auto">
          <a:xfrm>
            <a:off x="1547813" y="1999382"/>
            <a:ext cx="431800" cy="215900"/>
            <a:chOff x="2789" y="1970"/>
            <a:chExt cx="545" cy="190"/>
          </a:xfrm>
        </p:grpSpPr>
        <p:sp>
          <p:nvSpPr>
            <p:cNvPr id="305382" name="Line 230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83" name="Line 231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84" name="Line 232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85" name="Line 233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86" name="Line 234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75" name="Group 235"/>
          <p:cNvGrpSpPr/>
          <p:nvPr/>
        </p:nvGrpSpPr>
        <p:grpSpPr bwMode="auto">
          <a:xfrm>
            <a:off x="1590675" y="2331169"/>
            <a:ext cx="431800" cy="215900"/>
            <a:chOff x="2789" y="1970"/>
            <a:chExt cx="545" cy="190"/>
          </a:xfrm>
        </p:grpSpPr>
        <p:sp>
          <p:nvSpPr>
            <p:cNvPr id="305388" name="Line 236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89" name="Line 237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90" name="Line 238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91" name="Line 239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92" name="Line 240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76" name="Group 241"/>
          <p:cNvGrpSpPr/>
          <p:nvPr/>
        </p:nvGrpSpPr>
        <p:grpSpPr bwMode="auto">
          <a:xfrm>
            <a:off x="1592263" y="2704232"/>
            <a:ext cx="431800" cy="215900"/>
            <a:chOff x="2789" y="1970"/>
            <a:chExt cx="545" cy="190"/>
          </a:xfrm>
        </p:grpSpPr>
        <p:sp>
          <p:nvSpPr>
            <p:cNvPr id="305394" name="Line 242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95" name="Line 243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96" name="Line 244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97" name="Line 245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398" name="Line 246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77" name="Group 247"/>
          <p:cNvGrpSpPr/>
          <p:nvPr/>
        </p:nvGrpSpPr>
        <p:grpSpPr bwMode="auto">
          <a:xfrm>
            <a:off x="1619250" y="3050307"/>
            <a:ext cx="431800" cy="215900"/>
            <a:chOff x="2789" y="1970"/>
            <a:chExt cx="545" cy="190"/>
          </a:xfrm>
        </p:grpSpPr>
        <p:sp>
          <p:nvSpPr>
            <p:cNvPr id="305400" name="Line 248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01" name="Line 249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02" name="Line 250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03" name="Line 251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04" name="Line 252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78" name="Group 253"/>
          <p:cNvGrpSpPr/>
          <p:nvPr/>
        </p:nvGrpSpPr>
        <p:grpSpPr bwMode="auto">
          <a:xfrm>
            <a:off x="1633538" y="3382094"/>
            <a:ext cx="431800" cy="215900"/>
            <a:chOff x="2789" y="1970"/>
            <a:chExt cx="545" cy="190"/>
          </a:xfrm>
        </p:grpSpPr>
        <p:sp>
          <p:nvSpPr>
            <p:cNvPr id="305406" name="Line 254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07" name="Line 255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08" name="Line 256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09" name="Line 257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10" name="Line 258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79" name="Group 259"/>
          <p:cNvGrpSpPr/>
          <p:nvPr/>
        </p:nvGrpSpPr>
        <p:grpSpPr bwMode="auto">
          <a:xfrm>
            <a:off x="1619250" y="3728169"/>
            <a:ext cx="431800" cy="215900"/>
            <a:chOff x="2789" y="1970"/>
            <a:chExt cx="545" cy="190"/>
          </a:xfrm>
        </p:grpSpPr>
        <p:sp>
          <p:nvSpPr>
            <p:cNvPr id="305412" name="Line 260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13" name="Line 261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14" name="Line 262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15" name="Line 263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16" name="Line 264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80" name="Group 265"/>
          <p:cNvGrpSpPr/>
          <p:nvPr/>
        </p:nvGrpSpPr>
        <p:grpSpPr bwMode="auto">
          <a:xfrm>
            <a:off x="1604963" y="4088532"/>
            <a:ext cx="431800" cy="215900"/>
            <a:chOff x="2789" y="1970"/>
            <a:chExt cx="545" cy="190"/>
          </a:xfrm>
        </p:grpSpPr>
        <p:sp>
          <p:nvSpPr>
            <p:cNvPr id="305418" name="Line 266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19" name="Line 267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20" name="Line 268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21" name="Line 269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22" name="Line 270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18581" name="Group 271"/>
          <p:cNvGrpSpPr/>
          <p:nvPr/>
        </p:nvGrpSpPr>
        <p:grpSpPr bwMode="auto">
          <a:xfrm>
            <a:off x="1604963" y="4448894"/>
            <a:ext cx="431800" cy="215900"/>
            <a:chOff x="2789" y="1970"/>
            <a:chExt cx="545" cy="190"/>
          </a:xfrm>
        </p:grpSpPr>
        <p:sp>
          <p:nvSpPr>
            <p:cNvPr id="305424" name="Line 272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25" name="Line 273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26" name="Line 274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27" name="Line 275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28" name="Line 276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sp>
        <p:nvSpPr>
          <p:cNvPr id="305429" name="AutoShape 277"/>
          <p:cNvSpPr>
            <a:spLocks noChangeArrowheads="1"/>
          </p:cNvSpPr>
          <p:nvPr/>
        </p:nvSpPr>
        <p:spPr bwMode="auto">
          <a:xfrm>
            <a:off x="3851275" y="2720107"/>
            <a:ext cx="1584325" cy="287337"/>
          </a:xfrm>
          <a:prstGeom prst="rightArrow">
            <a:avLst>
              <a:gd name="adj1" fmla="val 50000"/>
              <a:gd name="adj2" fmla="val 1378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pSp>
        <p:nvGrpSpPr>
          <p:cNvPr id="18583" name="Group 318"/>
          <p:cNvGrpSpPr/>
          <p:nvPr/>
        </p:nvGrpSpPr>
        <p:grpSpPr bwMode="auto">
          <a:xfrm>
            <a:off x="2776220" y="4764405"/>
            <a:ext cx="4119880" cy="1542366"/>
            <a:chOff x="1701" y="2840"/>
            <a:chExt cx="2993" cy="1252"/>
          </a:xfrm>
        </p:grpSpPr>
        <p:sp>
          <p:nvSpPr>
            <p:cNvPr id="305432" name="Rectangle 280"/>
            <p:cNvSpPr>
              <a:spLocks noChangeArrowheads="1"/>
            </p:cNvSpPr>
            <p:nvPr/>
          </p:nvSpPr>
          <p:spPr bwMode="auto">
            <a:xfrm>
              <a:off x="2653" y="302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楷体_GB2312" charset="0"/>
                </a:rPr>
                <a:t>主</a:t>
              </a:r>
              <a:endParaRPr lang="zh-CN" altLang="en-US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33" name="Rectangle 281"/>
            <p:cNvSpPr>
              <a:spLocks noChangeArrowheads="1"/>
            </p:cNvSpPr>
            <p:nvPr/>
          </p:nvSpPr>
          <p:spPr bwMode="auto">
            <a:xfrm>
              <a:off x="3424" y="302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楷体_GB2312" charset="0"/>
                </a:rPr>
                <a:t>从</a:t>
              </a:r>
              <a:endParaRPr lang="zh-CN" altLang="en-US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34" name="Line 282"/>
            <p:cNvSpPr>
              <a:spLocks noChangeShapeType="1"/>
            </p:cNvSpPr>
            <p:nvPr/>
          </p:nvSpPr>
          <p:spPr bwMode="auto">
            <a:xfrm>
              <a:off x="3062" y="3113"/>
              <a:ext cx="36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35" name="Line 283"/>
            <p:cNvSpPr>
              <a:spLocks noChangeShapeType="1"/>
            </p:cNvSpPr>
            <p:nvPr/>
          </p:nvSpPr>
          <p:spPr bwMode="auto">
            <a:xfrm>
              <a:off x="3062" y="3521"/>
              <a:ext cx="36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36" name="Line 284"/>
            <p:cNvSpPr>
              <a:spLocks noChangeShapeType="1"/>
            </p:cNvSpPr>
            <p:nvPr/>
          </p:nvSpPr>
          <p:spPr bwMode="auto">
            <a:xfrm>
              <a:off x="2200" y="3158"/>
              <a:ext cx="45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37" name="Line 285"/>
            <p:cNvSpPr>
              <a:spLocks noChangeShapeType="1"/>
            </p:cNvSpPr>
            <p:nvPr/>
          </p:nvSpPr>
          <p:spPr bwMode="auto">
            <a:xfrm>
              <a:off x="2200" y="3521"/>
              <a:ext cx="45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38" name="Line 286"/>
            <p:cNvSpPr>
              <a:spLocks noChangeShapeType="1"/>
            </p:cNvSpPr>
            <p:nvPr/>
          </p:nvSpPr>
          <p:spPr bwMode="auto">
            <a:xfrm>
              <a:off x="3833" y="3521"/>
              <a:ext cx="18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39" name="Line 287"/>
            <p:cNvSpPr>
              <a:spLocks noChangeShapeType="1"/>
            </p:cNvSpPr>
            <p:nvPr/>
          </p:nvSpPr>
          <p:spPr bwMode="auto">
            <a:xfrm flipV="1">
              <a:off x="4014" y="2840"/>
              <a:ext cx="0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40" name="Line 288"/>
            <p:cNvSpPr>
              <a:spLocks noChangeShapeType="1"/>
            </p:cNvSpPr>
            <p:nvPr/>
          </p:nvSpPr>
          <p:spPr bwMode="auto">
            <a:xfrm flipH="1">
              <a:off x="2472" y="2840"/>
              <a:ext cx="154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41" name="Line 289"/>
            <p:cNvSpPr>
              <a:spLocks noChangeShapeType="1"/>
            </p:cNvSpPr>
            <p:nvPr/>
          </p:nvSpPr>
          <p:spPr bwMode="auto">
            <a:xfrm>
              <a:off x="2472" y="2840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42" name="Line 290"/>
            <p:cNvSpPr>
              <a:spLocks noChangeShapeType="1"/>
            </p:cNvSpPr>
            <p:nvPr/>
          </p:nvSpPr>
          <p:spPr bwMode="auto">
            <a:xfrm>
              <a:off x="3833" y="3113"/>
              <a:ext cx="27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43" name="Line 291"/>
            <p:cNvSpPr>
              <a:spLocks noChangeShapeType="1"/>
            </p:cNvSpPr>
            <p:nvPr/>
          </p:nvSpPr>
          <p:spPr bwMode="auto">
            <a:xfrm>
              <a:off x="4105" y="3113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44" name="Line 292"/>
            <p:cNvSpPr>
              <a:spLocks noChangeShapeType="1"/>
            </p:cNvSpPr>
            <p:nvPr/>
          </p:nvSpPr>
          <p:spPr bwMode="auto">
            <a:xfrm flipH="1">
              <a:off x="2472" y="3748"/>
              <a:ext cx="163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45" name="Line 293"/>
            <p:cNvSpPr>
              <a:spLocks noChangeShapeType="1"/>
            </p:cNvSpPr>
            <p:nvPr/>
          </p:nvSpPr>
          <p:spPr bwMode="auto">
            <a:xfrm>
              <a:off x="2472" y="3113"/>
              <a:ext cx="18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46" name="Line 294"/>
            <p:cNvSpPr>
              <a:spLocks noChangeShapeType="1"/>
            </p:cNvSpPr>
            <p:nvPr/>
          </p:nvSpPr>
          <p:spPr bwMode="auto">
            <a:xfrm>
              <a:off x="2472" y="356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47" name="Line 295"/>
            <p:cNvSpPr>
              <a:spLocks noChangeShapeType="1"/>
            </p:cNvSpPr>
            <p:nvPr/>
          </p:nvSpPr>
          <p:spPr bwMode="auto">
            <a:xfrm>
              <a:off x="2472" y="3566"/>
              <a:ext cx="18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48" name="Rectangle 296"/>
            <p:cNvSpPr>
              <a:spLocks noChangeArrowheads="1"/>
            </p:cNvSpPr>
            <p:nvPr/>
          </p:nvSpPr>
          <p:spPr bwMode="auto">
            <a:xfrm>
              <a:off x="2653" y="3022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/>
                <a:t>S</a:t>
              </a:r>
              <a:endParaRPr lang="en-US" altLang="zh-CN" b="1"/>
            </a:p>
          </p:txBody>
        </p:sp>
        <p:sp>
          <p:nvSpPr>
            <p:cNvPr id="305449" name="Rectangle 297"/>
            <p:cNvSpPr>
              <a:spLocks noChangeArrowheads="1"/>
            </p:cNvSpPr>
            <p:nvPr/>
          </p:nvSpPr>
          <p:spPr bwMode="auto">
            <a:xfrm>
              <a:off x="2653" y="3430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/>
                <a:t>R</a:t>
              </a:r>
              <a:endParaRPr lang="en-US" altLang="zh-CN" b="1"/>
            </a:p>
          </p:txBody>
        </p:sp>
        <p:sp>
          <p:nvSpPr>
            <p:cNvPr id="305450" name="Text Box 298"/>
            <p:cNvSpPr txBox="1">
              <a:spLocks noChangeArrowheads="1"/>
            </p:cNvSpPr>
            <p:nvPr/>
          </p:nvSpPr>
          <p:spPr bwMode="auto">
            <a:xfrm>
              <a:off x="1701" y="2931"/>
              <a:ext cx="634" cy="5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J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5451" name="Text Box 299"/>
            <p:cNvSpPr txBox="1">
              <a:spLocks noChangeArrowheads="1"/>
            </p:cNvSpPr>
            <p:nvPr/>
          </p:nvSpPr>
          <p:spPr bwMode="auto">
            <a:xfrm>
              <a:off x="1746" y="3339"/>
              <a:ext cx="635" cy="2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K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5452" name="Line 300"/>
            <p:cNvSpPr>
              <a:spLocks noChangeShapeType="1"/>
            </p:cNvSpPr>
            <p:nvPr/>
          </p:nvSpPr>
          <p:spPr bwMode="auto">
            <a:xfrm>
              <a:off x="4105" y="3113"/>
              <a:ext cx="36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53" name="Line 301"/>
            <p:cNvSpPr>
              <a:spLocks noChangeShapeType="1"/>
            </p:cNvSpPr>
            <p:nvPr/>
          </p:nvSpPr>
          <p:spPr bwMode="auto">
            <a:xfrm>
              <a:off x="4014" y="3521"/>
              <a:ext cx="4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54" name="Text Box 302"/>
            <p:cNvSpPr txBox="1">
              <a:spLocks noChangeArrowheads="1"/>
            </p:cNvSpPr>
            <p:nvPr/>
          </p:nvSpPr>
          <p:spPr bwMode="auto">
            <a:xfrm>
              <a:off x="4377" y="2927"/>
              <a:ext cx="181" cy="2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5455" name="Text Box 303"/>
            <p:cNvSpPr txBox="1">
              <a:spLocks noChangeArrowheads="1"/>
            </p:cNvSpPr>
            <p:nvPr/>
          </p:nvSpPr>
          <p:spPr bwMode="auto">
            <a:xfrm>
              <a:off x="4377" y="3339"/>
              <a:ext cx="317" cy="2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  <a:endPara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5457" name="Text Box 305"/>
            <p:cNvSpPr txBox="1">
              <a:spLocks noChangeArrowheads="1"/>
            </p:cNvSpPr>
            <p:nvPr/>
          </p:nvSpPr>
          <p:spPr bwMode="auto">
            <a:xfrm>
              <a:off x="3107" y="2886"/>
              <a:ext cx="317" cy="2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5458" name="Text Box 306"/>
            <p:cNvSpPr txBox="1">
              <a:spLocks noChangeArrowheads="1"/>
            </p:cNvSpPr>
            <p:nvPr/>
          </p:nvSpPr>
          <p:spPr bwMode="auto">
            <a:xfrm>
              <a:off x="3107" y="3335"/>
              <a:ext cx="317" cy="2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  <a:endPara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5460" name="Oval 308"/>
            <p:cNvSpPr>
              <a:spLocks noChangeArrowheads="1"/>
            </p:cNvSpPr>
            <p:nvPr/>
          </p:nvSpPr>
          <p:spPr bwMode="auto">
            <a:xfrm>
              <a:off x="3996" y="349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61" name="Oval 309"/>
            <p:cNvSpPr>
              <a:spLocks noChangeArrowheads="1"/>
            </p:cNvSpPr>
            <p:nvPr/>
          </p:nvSpPr>
          <p:spPr bwMode="auto">
            <a:xfrm>
              <a:off x="4087" y="310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62" name="Line 310"/>
            <p:cNvSpPr>
              <a:spLocks noChangeShapeType="1"/>
            </p:cNvSpPr>
            <p:nvPr/>
          </p:nvSpPr>
          <p:spPr bwMode="auto">
            <a:xfrm>
              <a:off x="2018" y="3974"/>
              <a:ext cx="1588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63" name="Line 311"/>
            <p:cNvSpPr>
              <a:spLocks noChangeShapeType="1"/>
            </p:cNvSpPr>
            <p:nvPr/>
          </p:nvSpPr>
          <p:spPr bwMode="auto">
            <a:xfrm flipV="1">
              <a:off x="2835" y="3657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64" name="Line 312"/>
            <p:cNvSpPr>
              <a:spLocks noChangeShapeType="1"/>
            </p:cNvSpPr>
            <p:nvPr/>
          </p:nvSpPr>
          <p:spPr bwMode="auto">
            <a:xfrm flipV="1">
              <a:off x="3606" y="3702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65" name="Oval 313"/>
            <p:cNvSpPr>
              <a:spLocks noChangeArrowheads="1"/>
            </p:cNvSpPr>
            <p:nvPr/>
          </p:nvSpPr>
          <p:spPr bwMode="auto">
            <a:xfrm>
              <a:off x="3579" y="3657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5466" name="Text Box 314"/>
            <p:cNvSpPr txBox="1">
              <a:spLocks noChangeArrowheads="1"/>
            </p:cNvSpPr>
            <p:nvPr/>
          </p:nvSpPr>
          <p:spPr bwMode="auto">
            <a:xfrm>
              <a:off x="1792" y="3793"/>
              <a:ext cx="498" cy="2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CLK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30208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-41910"/>
            <a:ext cx="8229600" cy="884238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5.3.3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脉冲触发的触发器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4099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en-US" dirty="0"/>
              <a:t>数字逻辑</a:t>
            </a:r>
            <a:endParaRPr lang="zh-CN" altLang="en-US" dirty="0"/>
          </a:p>
        </p:txBody>
      </p:sp>
      <p:sp>
        <p:nvSpPr>
          <p:cNvPr id="2050" name="Rectangle 2"/>
          <p:cNvSpPr>
            <a:spLocks noGrp="1" noChangeArrowheads="1"/>
          </p:cNvSpPr>
          <p:nvPr/>
        </p:nvSpPr>
        <p:spPr>
          <a:xfrm>
            <a:off x="1030288" y="2060575"/>
            <a:ext cx="6842125" cy="1470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pPr fontAlgn="base"/>
            <a:r>
              <a:rPr kumimoji="0" lang="zh-CN" altLang="en-US" sz="4400" strike="noStrike" noProof="1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半导体存储电路</a:t>
            </a:r>
            <a:endParaRPr kumimoji="0" lang="zh-CN" altLang="en-US" sz="4400" strike="noStrike" noProof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09220"/>
            <a:ext cx="8137525" cy="52133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二、脉冲触发方式的动作特点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06179" name="Object 3"/>
          <p:cNvGraphicFramePr>
            <a:graphicFrameLocks noChangeAspect="1"/>
          </p:cNvGraphicFramePr>
          <p:nvPr/>
        </p:nvGraphicFramePr>
        <p:xfrm>
          <a:off x="504190" y="781685"/>
          <a:ext cx="5422265" cy="156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公式" r:id="rId1" imgW="76200000" imgH="21945600" progId="Equation.3">
                  <p:embed/>
                </p:oleObj>
              </mc:Choice>
              <mc:Fallback>
                <p:oleObj name="公式" r:id="rId1" imgW="76200000" imgH="21945600" progId="Equation.3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190" y="781685"/>
                        <a:ext cx="5422265" cy="156337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5"/>
          <p:cNvGraphicFramePr>
            <a:graphicFrameLocks noChangeAspect="1"/>
          </p:cNvGraphicFramePr>
          <p:nvPr/>
        </p:nvGraphicFramePr>
        <p:xfrm>
          <a:off x="3779838" y="5516563"/>
          <a:ext cx="5113337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公式" r:id="rId3" imgW="67056000" imgH="10972800" progId="Equation.3">
                  <p:embed/>
                </p:oleObj>
              </mc:Choice>
              <mc:Fallback>
                <p:oleObj name="公式" r:id="rId3" imgW="67056000" imgH="109728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9838" y="5516563"/>
                        <a:ext cx="5113337" cy="8175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60" name="Group 45"/>
          <p:cNvGrpSpPr/>
          <p:nvPr/>
        </p:nvGrpSpPr>
        <p:grpSpPr bwMode="auto">
          <a:xfrm>
            <a:off x="-180975" y="4292600"/>
            <a:ext cx="4681538" cy="1879600"/>
            <a:chOff x="-114" y="2704"/>
            <a:chExt cx="2949" cy="1184"/>
          </a:xfrm>
        </p:grpSpPr>
        <p:sp>
          <p:nvSpPr>
            <p:cNvPr id="306184" name="Rectangle 8"/>
            <p:cNvSpPr>
              <a:spLocks noChangeArrowheads="1"/>
            </p:cNvSpPr>
            <p:nvPr/>
          </p:nvSpPr>
          <p:spPr bwMode="auto">
            <a:xfrm>
              <a:off x="838" y="2886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楷体_GB2312" charset="0"/>
                </a:rPr>
                <a:t>主</a:t>
              </a:r>
              <a:endParaRPr lang="zh-CN" altLang="en-US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85" name="Rectangle 9"/>
            <p:cNvSpPr>
              <a:spLocks noChangeArrowheads="1"/>
            </p:cNvSpPr>
            <p:nvPr/>
          </p:nvSpPr>
          <p:spPr bwMode="auto">
            <a:xfrm>
              <a:off x="1609" y="2886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楷体_GB2312" charset="0"/>
                </a:rPr>
                <a:t>从</a:t>
              </a:r>
              <a:endParaRPr lang="zh-CN" altLang="en-US" b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86" name="Line 10"/>
            <p:cNvSpPr>
              <a:spLocks noChangeShapeType="1"/>
            </p:cNvSpPr>
            <p:nvPr/>
          </p:nvSpPr>
          <p:spPr bwMode="auto">
            <a:xfrm>
              <a:off x="1247" y="2977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87" name="Line 11"/>
            <p:cNvSpPr>
              <a:spLocks noChangeShapeType="1"/>
            </p:cNvSpPr>
            <p:nvPr/>
          </p:nvSpPr>
          <p:spPr bwMode="auto">
            <a:xfrm>
              <a:off x="1247" y="3385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88" name="Line 12"/>
            <p:cNvSpPr>
              <a:spLocks noChangeShapeType="1"/>
            </p:cNvSpPr>
            <p:nvPr/>
          </p:nvSpPr>
          <p:spPr bwMode="auto">
            <a:xfrm>
              <a:off x="385" y="3022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89" name="Line 13"/>
            <p:cNvSpPr>
              <a:spLocks noChangeShapeType="1"/>
            </p:cNvSpPr>
            <p:nvPr/>
          </p:nvSpPr>
          <p:spPr bwMode="auto">
            <a:xfrm>
              <a:off x="385" y="3385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90" name="Line 14"/>
            <p:cNvSpPr>
              <a:spLocks noChangeShapeType="1"/>
            </p:cNvSpPr>
            <p:nvPr/>
          </p:nvSpPr>
          <p:spPr bwMode="auto">
            <a:xfrm>
              <a:off x="2018" y="338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91" name="Line 15"/>
            <p:cNvSpPr>
              <a:spLocks noChangeShapeType="1"/>
            </p:cNvSpPr>
            <p:nvPr/>
          </p:nvSpPr>
          <p:spPr bwMode="auto">
            <a:xfrm flipV="1">
              <a:off x="2199" y="2704"/>
              <a:ext cx="0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92" name="Line 16"/>
            <p:cNvSpPr>
              <a:spLocks noChangeShapeType="1"/>
            </p:cNvSpPr>
            <p:nvPr/>
          </p:nvSpPr>
          <p:spPr bwMode="auto">
            <a:xfrm flipH="1">
              <a:off x="657" y="2704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93" name="Line 17"/>
            <p:cNvSpPr>
              <a:spLocks noChangeShapeType="1"/>
            </p:cNvSpPr>
            <p:nvPr/>
          </p:nvSpPr>
          <p:spPr bwMode="auto">
            <a:xfrm>
              <a:off x="657" y="2704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94" name="Line 18"/>
            <p:cNvSpPr>
              <a:spLocks noChangeShapeType="1"/>
            </p:cNvSpPr>
            <p:nvPr/>
          </p:nvSpPr>
          <p:spPr bwMode="auto">
            <a:xfrm>
              <a:off x="2018" y="297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95" name="Line 19"/>
            <p:cNvSpPr>
              <a:spLocks noChangeShapeType="1"/>
            </p:cNvSpPr>
            <p:nvPr/>
          </p:nvSpPr>
          <p:spPr bwMode="auto">
            <a:xfrm>
              <a:off x="2290" y="2977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96" name="Line 20"/>
            <p:cNvSpPr>
              <a:spLocks noChangeShapeType="1"/>
            </p:cNvSpPr>
            <p:nvPr/>
          </p:nvSpPr>
          <p:spPr bwMode="auto">
            <a:xfrm flipH="1">
              <a:off x="657" y="3612"/>
              <a:ext cx="1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97" name="Line 21"/>
            <p:cNvSpPr>
              <a:spLocks noChangeShapeType="1"/>
            </p:cNvSpPr>
            <p:nvPr/>
          </p:nvSpPr>
          <p:spPr bwMode="auto">
            <a:xfrm>
              <a:off x="657" y="297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98" name="Line 22"/>
            <p:cNvSpPr>
              <a:spLocks noChangeShapeType="1"/>
            </p:cNvSpPr>
            <p:nvPr/>
          </p:nvSpPr>
          <p:spPr bwMode="auto">
            <a:xfrm>
              <a:off x="657" y="343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199" name="Line 23"/>
            <p:cNvSpPr>
              <a:spLocks noChangeShapeType="1"/>
            </p:cNvSpPr>
            <p:nvPr/>
          </p:nvSpPr>
          <p:spPr bwMode="auto">
            <a:xfrm>
              <a:off x="657" y="3430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200" name="Rectangle 24"/>
            <p:cNvSpPr>
              <a:spLocks noChangeArrowheads="1"/>
            </p:cNvSpPr>
            <p:nvPr/>
          </p:nvSpPr>
          <p:spPr bwMode="auto">
            <a:xfrm>
              <a:off x="838" y="2886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/>
                <a:t>S</a:t>
              </a:r>
              <a:endParaRPr lang="en-US" altLang="zh-CN" b="1"/>
            </a:p>
          </p:txBody>
        </p:sp>
        <p:sp>
          <p:nvSpPr>
            <p:cNvPr id="306201" name="Rectangle 25"/>
            <p:cNvSpPr>
              <a:spLocks noChangeArrowheads="1"/>
            </p:cNvSpPr>
            <p:nvPr/>
          </p:nvSpPr>
          <p:spPr bwMode="auto">
            <a:xfrm>
              <a:off x="838" y="3294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b="1"/>
                <a:t>R</a:t>
              </a:r>
              <a:endParaRPr lang="en-US" altLang="zh-CN" b="1"/>
            </a:p>
          </p:txBody>
        </p:sp>
        <p:sp>
          <p:nvSpPr>
            <p:cNvPr id="306202" name="Text Box 26"/>
            <p:cNvSpPr txBox="1">
              <a:spLocks noChangeArrowheads="1"/>
            </p:cNvSpPr>
            <p:nvPr/>
          </p:nvSpPr>
          <p:spPr bwMode="auto">
            <a:xfrm>
              <a:off x="-114" y="2795"/>
              <a:ext cx="634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J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6203" name="Text Box 27"/>
            <p:cNvSpPr txBox="1">
              <a:spLocks noChangeArrowheads="1"/>
            </p:cNvSpPr>
            <p:nvPr/>
          </p:nvSpPr>
          <p:spPr bwMode="auto">
            <a:xfrm>
              <a:off x="-69" y="3203"/>
              <a:ext cx="635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K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6204" name="Line 28"/>
            <p:cNvSpPr>
              <a:spLocks noChangeShapeType="1"/>
            </p:cNvSpPr>
            <p:nvPr/>
          </p:nvSpPr>
          <p:spPr bwMode="auto">
            <a:xfrm>
              <a:off x="2290" y="2977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205" name="Line 29"/>
            <p:cNvSpPr>
              <a:spLocks noChangeShapeType="1"/>
            </p:cNvSpPr>
            <p:nvPr/>
          </p:nvSpPr>
          <p:spPr bwMode="auto">
            <a:xfrm>
              <a:off x="2199" y="3385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206" name="Text Box 30"/>
            <p:cNvSpPr txBox="1">
              <a:spLocks noChangeArrowheads="1"/>
            </p:cNvSpPr>
            <p:nvPr/>
          </p:nvSpPr>
          <p:spPr bwMode="auto">
            <a:xfrm>
              <a:off x="2562" y="279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6207" name="Text Box 31"/>
            <p:cNvSpPr txBox="1">
              <a:spLocks noChangeArrowheads="1"/>
            </p:cNvSpPr>
            <p:nvPr/>
          </p:nvSpPr>
          <p:spPr bwMode="auto">
            <a:xfrm>
              <a:off x="2562" y="3203"/>
              <a:ext cx="273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  <a:endPara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6209" name="Text Box 33"/>
            <p:cNvSpPr txBox="1">
              <a:spLocks noChangeArrowheads="1"/>
            </p:cNvSpPr>
            <p:nvPr/>
          </p:nvSpPr>
          <p:spPr bwMode="auto">
            <a:xfrm>
              <a:off x="1292" y="2750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6210" name="Text Box 34"/>
            <p:cNvSpPr txBox="1">
              <a:spLocks noChangeArrowheads="1"/>
            </p:cNvSpPr>
            <p:nvPr/>
          </p:nvSpPr>
          <p:spPr bwMode="auto">
            <a:xfrm>
              <a:off x="1292" y="3199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  <a:endPara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06212" name="Oval 36"/>
            <p:cNvSpPr>
              <a:spLocks noChangeArrowheads="1"/>
            </p:cNvSpPr>
            <p:nvPr/>
          </p:nvSpPr>
          <p:spPr bwMode="auto">
            <a:xfrm>
              <a:off x="2181" y="3358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213" name="Oval 37"/>
            <p:cNvSpPr>
              <a:spLocks noChangeArrowheads="1"/>
            </p:cNvSpPr>
            <p:nvPr/>
          </p:nvSpPr>
          <p:spPr bwMode="auto">
            <a:xfrm>
              <a:off x="2272" y="2968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214" name="Line 38"/>
            <p:cNvSpPr>
              <a:spLocks noChangeShapeType="1"/>
            </p:cNvSpPr>
            <p:nvPr/>
          </p:nvSpPr>
          <p:spPr bwMode="auto">
            <a:xfrm>
              <a:off x="203" y="3838"/>
              <a:ext cx="1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215" name="Line 39"/>
            <p:cNvSpPr>
              <a:spLocks noChangeShapeType="1"/>
            </p:cNvSpPr>
            <p:nvPr/>
          </p:nvSpPr>
          <p:spPr bwMode="auto">
            <a:xfrm flipV="1">
              <a:off x="1020" y="3521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216" name="Line 40"/>
            <p:cNvSpPr>
              <a:spLocks noChangeShapeType="1"/>
            </p:cNvSpPr>
            <p:nvPr/>
          </p:nvSpPr>
          <p:spPr bwMode="auto">
            <a:xfrm flipV="1">
              <a:off x="1791" y="356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217" name="Oval 41"/>
            <p:cNvSpPr>
              <a:spLocks noChangeArrowheads="1"/>
            </p:cNvSpPr>
            <p:nvPr/>
          </p:nvSpPr>
          <p:spPr bwMode="auto">
            <a:xfrm>
              <a:off x="1764" y="352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6218" name="Text Box 42"/>
            <p:cNvSpPr txBox="1">
              <a:spLocks noChangeArrowheads="1"/>
            </p:cNvSpPr>
            <p:nvPr/>
          </p:nvSpPr>
          <p:spPr bwMode="auto">
            <a:xfrm>
              <a:off x="-23" y="3657"/>
              <a:ext cx="544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CLK</a:t>
              </a:r>
              <a:endPara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aphicFrame>
        <p:nvGraphicFramePr>
          <p:cNvPr id="306219" name="Object 43"/>
          <p:cNvGraphicFramePr>
            <a:graphicFrameLocks noChangeAspect="1"/>
          </p:cNvGraphicFramePr>
          <p:nvPr/>
        </p:nvGraphicFramePr>
        <p:xfrm>
          <a:off x="373063" y="2420938"/>
          <a:ext cx="8748712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公式" r:id="rId5" imgW="119786400" imgH="22555200" progId="Equation.3">
                  <p:embed/>
                </p:oleObj>
              </mc:Choice>
              <mc:Fallback>
                <p:oleObj name="公式" r:id="rId5" imgW="119786400" imgH="22555200" progId="Equation.3">
                  <p:embed/>
                  <p:pic>
                    <p:nvPicPr>
                      <p:cNvPr id="0" name="Object 4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063" y="2420938"/>
                        <a:ext cx="8748712" cy="16271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6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6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6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5" descr="5-4-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404813"/>
            <a:ext cx="469265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05" name="Rectangle 5"/>
          <p:cNvSpPr>
            <a:spLocks noChangeArrowheads="1"/>
          </p:cNvSpPr>
          <p:nvPr/>
        </p:nvSpPr>
        <p:spPr bwMode="auto">
          <a:xfrm>
            <a:off x="1187450" y="836613"/>
            <a:ext cx="360363" cy="5472112"/>
          </a:xfrm>
          <a:prstGeom prst="rect">
            <a:avLst/>
          </a:prstGeom>
          <a:solidFill>
            <a:srgbClr val="FF99CC">
              <a:alpha val="25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07206" name="Rectangle 6"/>
          <p:cNvSpPr>
            <a:spLocks noChangeArrowheads="1"/>
          </p:cNvSpPr>
          <p:nvPr/>
        </p:nvSpPr>
        <p:spPr bwMode="auto">
          <a:xfrm>
            <a:off x="3492500" y="836613"/>
            <a:ext cx="431800" cy="5545137"/>
          </a:xfrm>
          <a:prstGeom prst="rect">
            <a:avLst/>
          </a:prstGeom>
          <a:solidFill>
            <a:srgbClr val="FF99CC">
              <a:alpha val="23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07207" name="Rectangle 7"/>
          <p:cNvSpPr>
            <a:spLocks noChangeArrowheads="1"/>
          </p:cNvSpPr>
          <p:nvPr/>
        </p:nvSpPr>
        <p:spPr bwMode="auto">
          <a:xfrm>
            <a:off x="1979613" y="836613"/>
            <a:ext cx="360362" cy="5472112"/>
          </a:xfrm>
          <a:prstGeom prst="rect">
            <a:avLst/>
          </a:prstGeom>
          <a:solidFill>
            <a:srgbClr val="FF99CC">
              <a:alpha val="24001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07208" name="Rectangle 8"/>
          <p:cNvSpPr>
            <a:spLocks noChangeArrowheads="1"/>
          </p:cNvSpPr>
          <p:nvPr/>
        </p:nvSpPr>
        <p:spPr bwMode="auto">
          <a:xfrm>
            <a:off x="2700338" y="836613"/>
            <a:ext cx="373062" cy="5545137"/>
          </a:xfrm>
          <a:prstGeom prst="rect">
            <a:avLst/>
          </a:prstGeom>
          <a:solidFill>
            <a:srgbClr val="FF99CC">
              <a:alpha val="25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07209" name="Line 9"/>
          <p:cNvSpPr>
            <a:spLocks noChangeShapeType="1"/>
          </p:cNvSpPr>
          <p:nvPr/>
        </p:nvSpPr>
        <p:spPr bwMode="auto">
          <a:xfrm>
            <a:off x="2339975" y="836613"/>
            <a:ext cx="0" cy="5472112"/>
          </a:xfrm>
          <a:prstGeom prst="line">
            <a:avLst/>
          </a:prstGeom>
          <a:noFill/>
          <a:ln w="57150">
            <a:solidFill>
              <a:srgbClr val="FF0000">
                <a:alpha val="17999"/>
              </a:srgb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07210" name="Line 10"/>
          <p:cNvSpPr>
            <a:spLocks noChangeShapeType="1"/>
          </p:cNvSpPr>
          <p:nvPr/>
        </p:nvSpPr>
        <p:spPr bwMode="auto">
          <a:xfrm>
            <a:off x="1547813" y="836613"/>
            <a:ext cx="0" cy="5545137"/>
          </a:xfrm>
          <a:prstGeom prst="line">
            <a:avLst/>
          </a:prstGeom>
          <a:noFill/>
          <a:ln w="57150">
            <a:solidFill>
              <a:srgbClr val="FF0000">
                <a:alpha val="17999"/>
              </a:srgb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07211" name="Line 11"/>
          <p:cNvSpPr>
            <a:spLocks noChangeShapeType="1"/>
          </p:cNvSpPr>
          <p:nvPr/>
        </p:nvSpPr>
        <p:spPr bwMode="auto">
          <a:xfrm>
            <a:off x="3132138" y="836613"/>
            <a:ext cx="0" cy="5472112"/>
          </a:xfrm>
          <a:prstGeom prst="line">
            <a:avLst/>
          </a:prstGeom>
          <a:noFill/>
          <a:ln w="57150">
            <a:solidFill>
              <a:srgbClr val="FF0000">
                <a:alpha val="17999"/>
              </a:srgb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07212" name="Line 12"/>
          <p:cNvSpPr>
            <a:spLocks noChangeShapeType="1"/>
          </p:cNvSpPr>
          <p:nvPr/>
        </p:nvSpPr>
        <p:spPr bwMode="auto">
          <a:xfrm>
            <a:off x="3924300" y="908050"/>
            <a:ext cx="0" cy="5400675"/>
          </a:xfrm>
          <a:prstGeom prst="line">
            <a:avLst/>
          </a:prstGeom>
          <a:noFill/>
          <a:ln w="57150">
            <a:solidFill>
              <a:srgbClr val="FF0000">
                <a:alpha val="17999"/>
              </a:srgb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pic>
        <p:nvPicPr>
          <p:cNvPr id="20490" name="Picture 13" descr="5-4-3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600" y="1700213"/>
            <a:ext cx="3024188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-44450"/>
            <a:ext cx="8229600" cy="8842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触发器的逻辑功能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95413"/>
            <a:ext cx="8496300" cy="338455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触发器按逻辑功能的分类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时钟控制的触发器中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由于输入方式不同（单端，双端输入）、次态（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）随输入变化的规则不同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5603" name="Object 76"/>
          <p:cNvGraphicFramePr>
            <a:graphicFrameLocks noChangeAspect="1"/>
          </p:cNvGraphicFramePr>
          <p:nvPr/>
        </p:nvGraphicFramePr>
        <p:xfrm>
          <a:off x="1480820" y="3070860"/>
          <a:ext cx="5842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公式" r:id="rId1" imgW="5791200" imgH="4876800" progId="Equation.3">
                  <p:embed/>
                </p:oleObj>
              </mc:Choice>
              <mc:Fallback>
                <p:oleObj name="公式" r:id="rId1" imgW="5791200" imgH="4876800" progId="Equation.3">
                  <p:embed/>
                  <p:pic>
                    <p:nvPicPr>
                      <p:cNvPr id="0" name="Object 7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80820" y="3070860"/>
                        <a:ext cx="584200" cy="4921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3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851535"/>
            <a:ext cx="8496300" cy="558323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SR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定义，凡在时钟信号作用下，具有如下功能的触发器称为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SR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43044" name="Object 4"/>
          <p:cNvGraphicFramePr>
            <a:graphicFrameLocks noChangeAspect="1"/>
          </p:cNvGraphicFramePr>
          <p:nvPr/>
        </p:nvGraphicFramePr>
        <p:xfrm>
          <a:off x="179388" y="2133600"/>
          <a:ext cx="6405562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公式" r:id="rId1" imgW="81076800" imgH="17068800" progId="Equation.3">
                  <p:embed/>
                </p:oleObj>
              </mc:Choice>
              <mc:Fallback>
                <p:oleObj name="公式" r:id="rId1" imgW="81076800" imgH="170688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388" y="2133600"/>
                        <a:ext cx="6405562" cy="13509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121" name="Group 81"/>
          <p:cNvGraphicFramePr>
            <a:graphicFrameLocks noGrp="1"/>
          </p:cNvGraphicFramePr>
          <p:nvPr/>
        </p:nvGraphicFramePr>
        <p:xfrm>
          <a:off x="6659563" y="2930525"/>
          <a:ext cx="1787525" cy="3307382"/>
        </p:xfrm>
        <a:graphic>
          <a:graphicData uri="http://schemas.openxmlformats.org/drawingml/2006/table">
            <a:tbl>
              <a:tblPr/>
              <a:tblGrid>
                <a:gridCol w="492125"/>
                <a:gridCol w="331470"/>
                <a:gridCol w="438467"/>
                <a:gridCol w="525463"/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1*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1*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3113" name="Object 73"/>
          <p:cNvGraphicFramePr>
            <a:graphicFrameLocks noChangeAspect="1"/>
          </p:cNvGraphicFramePr>
          <p:nvPr/>
        </p:nvGraphicFramePr>
        <p:xfrm>
          <a:off x="6765925" y="2862263"/>
          <a:ext cx="17303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公式" r:id="rId3" imgW="21336000" imgH="5181600" progId="Equation.3">
                  <p:embed/>
                </p:oleObj>
              </mc:Choice>
              <mc:Fallback>
                <p:oleObj name="公式" r:id="rId3" imgW="21336000" imgH="5181600" progId="Equation.3">
                  <p:embed/>
                  <p:pic>
                    <p:nvPicPr>
                      <p:cNvPr id="0" name="Object 7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65925" y="2862263"/>
                        <a:ext cx="1730375" cy="3619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-44450"/>
            <a:ext cx="8229600" cy="884238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触发器的分类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3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3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4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4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092" name="Object 4"/>
          <p:cNvGraphicFramePr>
            <a:graphicFrameLocks noChangeAspect="1"/>
          </p:cNvGraphicFramePr>
          <p:nvPr/>
        </p:nvGraphicFramePr>
        <p:xfrm>
          <a:off x="401955" y="1002665"/>
          <a:ext cx="2652395" cy="49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公式" r:id="rId1" imgW="18288000" imgH="4267200" progId="Equation.3">
                  <p:embed/>
                </p:oleObj>
              </mc:Choice>
              <mc:Fallback>
                <p:oleObj name="公式" r:id="rId1" imgW="18288000" imgH="42672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1955" y="1002665"/>
                        <a:ext cx="2652395" cy="49720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50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1930" y="1268413"/>
            <a:ext cx="489585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45165" name="Object 77"/>
          <p:cNvGraphicFramePr>
            <a:graphicFrameLocks noChangeAspect="1"/>
          </p:cNvGraphicFramePr>
          <p:nvPr/>
        </p:nvGraphicFramePr>
        <p:xfrm>
          <a:off x="468313" y="3644900"/>
          <a:ext cx="1135062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公式" r:id="rId4" imgW="9144000" imgH="4572000" progId="Equation.3">
                  <p:embed/>
                </p:oleObj>
              </mc:Choice>
              <mc:Fallback>
                <p:oleObj name="公式" r:id="rId4" imgW="9144000" imgH="4572000" progId="Equation.3">
                  <p:embed/>
                  <p:pic>
                    <p:nvPicPr>
                      <p:cNvPr id="0" name="Object 77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313" y="3644900"/>
                        <a:ext cx="1135062" cy="5699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5168" name="Picture 80" descr="5-4-1b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3220" y="3997325"/>
            <a:ext cx="3024188" cy="173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-44450"/>
            <a:ext cx="8229600" cy="884238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触发器的分类（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SR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触发器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4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5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5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4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5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5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34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idx="1"/>
          </p:nvPr>
        </p:nvSpPr>
        <p:spPr>
          <a:xfrm>
            <a:off x="179705" y="711200"/>
            <a:ext cx="8137525" cy="100838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JK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宋体" panose="02010600040101010101" charset="-122"/>
                <a:ea typeface="华文宋体" panose="02010600040101010101" charset="-122"/>
              </a:rPr>
              <a:t>1.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宋体" panose="02010600040101010101" charset="-122"/>
                <a:ea typeface="华文宋体" panose="02010600040101010101" charset="-122"/>
              </a:rPr>
              <a:t>定义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  <a:latin typeface="华文宋体" panose="02010600040101010101" charset="-122"/>
              <a:ea typeface="华文宋体" panose="02010600040101010101" charset="-122"/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16419" name="Object 3"/>
          <p:cNvGraphicFramePr>
            <a:graphicFrameLocks noChangeAspect="1"/>
          </p:cNvGraphicFramePr>
          <p:nvPr/>
        </p:nvGraphicFramePr>
        <p:xfrm>
          <a:off x="2563813" y="1266825"/>
          <a:ext cx="43783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公式" r:id="rId1" imgW="43586400" imgH="5181600" progId="Equation.3">
                  <p:embed/>
                </p:oleObj>
              </mc:Choice>
              <mc:Fallback>
                <p:oleObj name="公式" r:id="rId1" imgW="43586400" imgH="5181600" progId="Equation.3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3813" y="1266825"/>
                        <a:ext cx="4378325" cy="5191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0" name="Object 4"/>
          <p:cNvGraphicFramePr>
            <a:graphicFrameLocks noChangeAspect="1"/>
          </p:cNvGraphicFramePr>
          <p:nvPr/>
        </p:nvGraphicFramePr>
        <p:xfrm>
          <a:off x="2549525" y="1856740"/>
          <a:ext cx="2185670" cy="513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公式" r:id="rId3" imgW="18288000" imgH="4267200" progId="Equation.3">
                  <p:embed/>
                </p:oleObj>
              </mc:Choice>
              <mc:Fallback>
                <p:oleObj name="公式" r:id="rId3" imgW="18288000" imgH="42672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9525" y="1856740"/>
                        <a:ext cx="2185670" cy="51371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64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71775" y="2366963"/>
            <a:ext cx="5256213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16550" name="Group 134"/>
          <p:cNvGraphicFramePr>
            <a:graphicFrameLocks noGrp="1"/>
          </p:cNvGraphicFramePr>
          <p:nvPr/>
        </p:nvGraphicFramePr>
        <p:xfrm>
          <a:off x="323850" y="1719263"/>
          <a:ext cx="1470025" cy="3571875"/>
        </p:xfrm>
        <a:graphic>
          <a:graphicData uri="http://schemas.openxmlformats.org/drawingml/2006/table">
            <a:tbl>
              <a:tblPr/>
              <a:tblGrid>
                <a:gridCol w="404813"/>
                <a:gridCol w="273050"/>
                <a:gridCol w="360362"/>
                <a:gridCol w="4318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6488" name="Object 72"/>
          <p:cNvGraphicFramePr>
            <a:graphicFrameLocks noChangeAspect="1"/>
          </p:cNvGraphicFramePr>
          <p:nvPr/>
        </p:nvGraphicFramePr>
        <p:xfrm>
          <a:off x="558800" y="1727200"/>
          <a:ext cx="118427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公式" r:id="rId6" imgW="21640800" imgH="5181600" progId="Equation.3">
                  <p:embed/>
                </p:oleObj>
              </mc:Choice>
              <mc:Fallback>
                <p:oleObj name="公式" r:id="rId6" imgW="21640800" imgH="5181600" progId="Equation.3">
                  <p:embed/>
                  <p:pic>
                    <p:nvPicPr>
                      <p:cNvPr id="0" name="Object 72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8800" y="1727200"/>
                        <a:ext cx="1184275" cy="2809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89" name="Object 73"/>
          <p:cNvGraphicFramePr>
            <a:graphicFrameLocks noChangeAspect="1"/>
          </p:cNvGraphicFramePr>
          <p:nvPr/>
        </p:nvGraphicFramePr>
        <p:xfrm>
          <a:off x="2620645" y="4311650"/>
          <a:ext cx="93503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公式" r:id="rId8" imgW="9144000" imgH="4572000" progId="Equation.3">
                  <p:embed/>
                </p:oleObj>
              </mc:Choice>
              <mc:Fallback>
                <p:oleObj name="公式" r:id="rId8" imgW="9144000" imgH="4572000" progId="Equation.3">
                  <p:embed/>
                  <p:pic>
                    <p:nvPicPr>
                      <p:cNvPr id="0" name="Object 73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20645" y="4311650"/>
                        <a:ext cx="935038" cy="4683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6551" name="Picture 135" descr="24页ppt图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484438" y="4735195"/>
            <a:ext cx="30241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6552" name="Picture 136" descr="24页ppt图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508625" y="4735195"/>
            <a:ext cx="2808288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-44450"/>
            <a:ext cx="8229600" cy="884238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触发器的分类（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JK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触发器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6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6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6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6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6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1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6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6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1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6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6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16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6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6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31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6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6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31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509" name="Picture 45" descr="5-6-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5288" y="4236085"/>
            <a:ext cx="7775575" cy="196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937895"/>
            <a:ext cx="8229600" cy="523875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8467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585595"/>
            <a:ext cx="8248650" cy="52244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定义：凡在时钟信号作用下，具有如下功能的触发器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18468" name="Group 4"/>
          <p:cNvGraphicFramePr>
            <a:graphicFrameLocks noGrp="1"/>
          </p:cNvGraphicFramePr>
          <p:nvPr/>
        </p:nvGraphicFramePr>
        <p:xfrm>
          <a:off x="539750" y="2304733"/>
          <a:ext cx="1295400" cy="2160588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8504" name="Object 40"/>
          <p:cNvGraphicFramePr>
            <a:graphicFrameLocks noChangeAspect="1"/>
          </p:cNvGraphicFramePr>
          <p:nvPr/>
        </p:nvGraphicFramePr>
        <p:xfrm>
          <a:off x="723900" y="2314258"/>
          <a:ext cx="10731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公式" r:id="rId2" imgW="16154400" imgH="5181600" progId="Equation.3">
                  <p:embed/>
                </p:oleObj>
              </mc:Choice>
              <mc:Fallback>
                <p:oleObj name="公式" r:id="rId2" imgW="16154400" imgH="5181600" progId="Equation.3">
                  <p:embed/>
                  <p:pic>
                    <p:nvPicPr>
                      <p:cNvPr id="0" name="Object 40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3900" y="2314258"/>
                        <a:ext cx="1073150" cy="3444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505" name="Object 41"/>
          <p:cNvGraphicFramePr>
            <a:graphicFrameLocks noChangeAspect="1"/>
          </p:cNvGraphicFramePr>
          <p:nvPr/>
        </p:nvGraphicFramePr>
        <p:xfrm>
          <a:off x="2489200" y="2263458"/>
          <a:ext cx="43084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公式" r:id="rId4" imgW="42976800" imgH="5181600" progId="Equation.3">
                  <p:embed/>
                </p:oleObj>
              </mc:Choice>
              <mc:Fallback>
                <p:oleObj name="公式" r:id="rId4" imgW="42976800" imgH="5181600" progId="Equation.3">
                  <p:embed/>
                  <p:pic>
                    <p:nvPicPr>
                      <p:cNvPr id="0" name="Object 41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9200" y="2263458"/>
                        <a:ext cx="4308475" cy="5175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506" name="Object 42"/>
          <p:cNvGraphicFramePr>
            <a:graphicFrameLocks noChangeAspect="1"/>
          </p:cNvGraphicFramePr>
          <p:nvPr/>
        </p:nvGraphicFramePr>
        <p:xfrm>
          <a:off x="2411413" y="2942908"/>
          <a:ext cx="24987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公式" r:id="rId6" imgW="21640800" imgH="4876800" progId="Equation.3">
                  <p:embed/>
                </p:oleObj>
              </mc:Choice>
              <mc:Fallback>
                <p:oleObj name="公式" r:id="rId6" imgW="21640800" imgH="4876800" progId="Equation.3">
                  <p:embed/>
                  <p:pic>
                    <p:nvPicPr>
                      <p:cNvPr id="0" name="Object 42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413" y="2942908"/>
                        <a:ext cx="2498725" cy="5635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507" name="Object 43"/>
          <p:cNvGraphicFramePr>
            <a:graphicFrameLocks noChangeAspect="1"/>
          </p:cNvGraphicFramePr>
          <p:nvPr/>
        </p:nvGraphicFramePr>
        <p:xfrm>
          <a:off x="6200775" y="2950845"/>
          <a:ext cx="12096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公式" r:id="rId8" imgW="10972800" imgH="4876800" progId="Equation.3">
                  <p:embed/>
                </p:oleObj>
              </mc:Choice>
              <mc:Fallback>
                <p:oleObj name="公式" r:id="rId8" imgW="10972800" imgH="4876800" progId="Equation.3">
                  <p:embed/>
                  <p:pic>
                    <p:nvPicPr>
                      <p:cNvPr id="0" name="Object 43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00775" y="2950845"/>
                        <a:ext cx="1209675" cy="5381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394" name="Rectangle 2"/>
          <p:cNvSpPr>
            <a:spLocks noGrp="1" noChangeArrowheads="1"/>
          </p:cNvSpPr>
          <p:nvPr/>
        </p:nvSpPr>
        <p:spPr>
          <a:xfrm>
            <a:off x="179388" y="-44450"/>
            <a:ext cx="8229600" cy="8842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触发器的分类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8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18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8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8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18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8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8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18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18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8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8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318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786765"/>
            <a:ext cx="8229600" cy="523875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61475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283335"/>
            <a:ext cx="8248650" cy="52244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定义：凡在时钟信号作用下，具有如下功能的触发器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61476" name="Group 4"/>
          <p:cNvGraphicFramePr>
            <a:graphicFrameLocks noGrp="1"/>
          </p:cNvGraphicFramePr>
          <p:nvPr/>
        </p:nvGraphicFramePr>
        <p:xfrm>
          <a:off x="539750" y="2002473"/>
          <a:ext cx="1295400" cy="2160588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61502" name="Object 30"/>
          <p:cNvGraphicFramePr>
            <a:graphicFrameLocks noChangeAspect="1"/>
          </p:cNvGraphicFramePr>
          <p:nvPr/>
        </p:nvGraphicFramePr>
        <p:xfrm>
          <a:off x="650875" y="2011998"/>
          <a:ext cx="109378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公式" r:id="rId1" imgW="16459200" imgH="5181600" progId="Equation.3">
                  <p:embed/>
                </p:oleObj>
              </mc:Choice>
              <mc:Fallback>
                <p:oleObj name="公式" r:id="rId1" imgW="16459200" imgH="5181600" progId="Equation.3">
                  <p:embed/>
                  <p:pic>
                    <p:nvPicPr>
                      <p:cNvPr id="0" name="Object 3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0875" y="2011998"/>
                        <a:ext cx="1093788" cy="3444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503" name="Object 31"/>
          <p:cNvGraphicFramePr>
            <a:graphicFrameLocks noChangeAspect="1"/>
          </p:cNvGraphicFramePr>
          <p:nvPr/>
        </p:nvGraphicFramePr>
        <p:xfrm>
          <a:off x="2428875" y="1981835"/>
          <a:ext cx="32797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公式" r:id="rId3" imgW="31394400" imgH="5181600" progId="Equation.3">
                  <p:embed/>
                </p:oleObj>
              </mc:Choice>
              <mc:Fallback>
                <p:oleObj name="公式" r:id="rId3" imgW="31394400" imgH="5181600" progId="Equation.3">
                  <p:embed/>
                  <p:pic>
                    <p:nvPicPr>
                      <p:cNvPr id="0" name="Object 3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8875" y="1981835"/>
                        <a:ext cx="3279775" cy="539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504" name="Object 32"/>
          <p:cNvGraphicFramePr>
            <a:graphicFrameLocks noChangeAspect="1"/>
          </p:cNvGraphicFramePr>
          <p:nvPr/>
        </p:nvGraphicFramePr>
        <p:xfrm>
          <a:off x="2404745" y="2592070"/>
          <a:ext cx="2360930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公式" r:id="rId5" imgW="21640800" imgH="4876800" progId="Equation.3">
                  <p:embed/>
                </p:oleObj>
              </mc:Choice>
              <mc:Fallback>
                <p:oleObj name="公式" r:id="rId5" imgW="21640800" imgH="4876800" progId="Equation.3">
                  <p:embed/>
                  <p:pic>
                    <p:nvPicPr>
                      <p:cNvPr id="0" name="Object 3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04745" y="2592070"/>
                        <a:ext cx="2360930" cy="5327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1505" name="Picture 3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55875" y="3226435"/>
            <a:ext cx="4537075" cy="158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1506" name="Object 34"/>
          <p:cNvGraphicFramePr>
            <a:graphicFrameLocks noChangeAspect="1"/>
          </p:cNvGraphicFramePr>
          <p:nvPr/>
        </p:nvGraphicFramePr>
        <p:xfrm>
          <a:off x="511175" y="4866323"/>
          <a:ext cx="12096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公式" r:id="rId8" imgW="10972800" imgH="4876800" progId="Equation.3">
                  <p:embed/>
                </p:oleObj>
              </mc:Choice>
              <mc:Fallback>
                <p:oleObj name="公式" r:id="rId8" imgW="10972800" imgH="4876800" progId="Equation.3">
                  <p:embed/>
                  <p:pic>
                    <p:nvPicPr>
                      <p:cNvPr id="0" name="Object 34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1175" y="4866323"/>
                        <a:ext cx="1209675" cy="5413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507" name="Object 35"/>
          <p:cNvGraphicFramePr>
            <a:graphicFrameLocks noChangeAspect="1"/>
          </p:cNvGraphicFramePr>
          <p:nvPr/>
        </p:nvGraphicFramePr>
        <p:xfrm>
          <a:off x="1908175" y="4883785"/>
          <a:ext cx="2374900" cy="152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Photo Editor 照片" r:id="rId10" imgW="1247775" imgH="733425" progId="">
                  <p:embed/>
                </p:oleObj>
              </mc:Choice>
              <mc:Fallback>
                <p:oleObj name="Photo Editor 照片" r:id="rId10" imgW="1247775" imgH="733425" progId="">
                  <p:embed/>
                  <p:pic>
                    <p:nvPicPr>
                      <p:cNvPr id="0" name="Object 35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08175" y="4883785"/>
                        <a:ext cx="2374900" cy="15224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1508" name="Text Box 36"/>
          <p:cNvSpPr txBox="1">
            <a:spLocks noChangeArrowheads="1"/>
          </p:cNvSpPr>
          <p:nvPr/>
        </p:nvSpPr>
        <p:spPr bwMode="auto">
          <a:xfrm>
            <a:off x="4284663" y="5099685"/>
            <a:ext cx="2016125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>
                <a:latin typeface="Arial" panose="020B0604020202020204" pitchFamily="34" charset="0"/>
                <a:ea typeface="楷体_GB2312" charset="0"/>
              </a:rPr>
              <a:t>。。。。</a:t>
            </a: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15394" name="Rectangle 2"/>
          <p:cNvSpPr>
            <a:spLocks noGrp="1" noChangeArrowheads="1"/>
          </p:cNvSpPr>
          <p:nvPr/>
        </p:nvSpPr>
        <p:spPr>
          <a:xfrm>
            <a:off x="179388" y="-44450"/>
            <a:ext cx="8229600" cy="8842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触发器的分类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1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1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6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1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1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6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6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1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1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6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6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36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36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508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idx="1"/>
          </p:nvPr>
        </p:nvSpPr>
        <p:spPr>
          <a:xfrm>
            <a:off x="468630" y="1419860"/>
            <a:ext cx="8465820" cy="319468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逻辑功能：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是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与输入及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在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CLK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作用后稳态之间的关系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RS, JK, D, T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1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     </a:t>
            </a:r>
            <a:endParaRPr lang="en-US" altLang="zh-CN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电路结构形式：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具有不同的动作特点（转换状态的动态过程）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（同步，主从，边沿）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1746" name="Object 3"/>
          <p:cNvGraphicFramePr>
            <a:graphicFrameLocks noChangeAspect="1"/>
          </p:cNvGraphicFramePr>
          <p:nvPr/>
        </p:nvGraphicFramePr>
        <p:xfrm>
          <a:off x="1042988" y="1916113"/>
          <a:ext cx="4064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公式" r:id="rId1" imgW="5791200" imgH="4876800" progId="Equation.3">
                  <p:embed/>
                </p:oleObj>
              </mc:Choice>
              <mc:Fallback>
                <p:oleObj name="公式" r:id="rId1" imgW="5791200" imgH="4876800" progId="Equation.3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2988" y="1916113"/>
                        <a:ext cx="406400" cy="3413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4"/>
          <p:cNvGraphicFramePr>
            <a:graphicFrameLocks noChangeAspect="1"/>
          </p:cNvGraphicFramePr>
          <p:nvPr/>
        </p:nvGraphicFramePr>
        <p:xfrm>
          <a:off x="3436938" y="1916113"/>
          <a:ext cx="27781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公式" r:id="rId3" imgW="3962400" imgH="4876800" progId="Equation.3">
                  <p:embed/>
                </p:oleObj>
              </mc:Choice>
              <mc:Fallback>
                <p:oleObj name="公式" r:id="rId3" imgW="3962400" imgH="48768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6938" y="1916113"/>
                        <a:ext cx="277812" cy="3413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2501" name="AutoShape 5"/>
          <p:cNvSpPr>
            <a:spLocks noChangeArrowheads="1"/>
          </p:cNvSpPr>
          <p:nvPr/>
        </p:nvSpPr>
        <p:spPr bwMode="auto">
          <a:xfrm rot="-5400000">
            <a:off x="1800226" y="3679825"/>
            <a:ext cx="1295400" cy="504825"/>
          </a:xfrm>
          <a:custGeom>
            <a:avLst/>
            <a:gdLst>
              <a:gd name="T0" fmla="*/ 971550 w 21600"/>
              <a:gd name="T1" fmla="*/ 0 h 21600"/>
              <a:gd name="T2" fmla="*/ 0 w 21600"/>
              <a:gd name="T3" fmla="*/ 252413 h 21600"/>
              <a:gd name="T4" fmla="*/ 971550 w 21600"/>
              <a:gd name="T5" fmla="*/ 504825 h 21600"/>
              <a:gd name="T6" fmla="*/ 1295400 w 21600"/>
              <a:gd name="T7" fmla="*/ 25241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2" name="AutoShape 6"/>
          <p:cNvSpPr>
            <a:spLocks noChangeArrowheads="1"/>
          </p:cNvSpPr>
          <p:nvPr/>
        </p:nvSpPr>
        <p:spPr bwMode="auto">
          <a:xfrm rot="5400000">
            <a:off x="1081088" y="3679825"/>
            <a:ext cx="1295400" cy="504825"/>
          </a:xfrm>
          <a:custGeom>
            <a:avLst/>
            <a:gdLst>
              <a:gd name="T0" fmla="*/ 971550 w 21600"/>
              <a:gd name="T1" fmla="*/ 0 h 21600"/>
              <a:gd name="T2" fmla="*/ 0 w 21600"/>
              <a:gd name="T3" fmla="*/ 252413 h 21600"/>
              <a:gd name="T4" fmla="*/ 971550 w 21600"/>
              <a:gd name="T5" fmla="*/ 504825 h 21600"/>
              <a:gd name="T6" fmla="*/ 1295400 w 21600"/>
              <a:gd name="T7" fmla="*/ 25241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5394" name="Rectangle 2"/>
          <p:cNvSpPr>
            <a:spLocks noGrp="1" noChangeArrowheads="1"/>
          </p:cNvSpPr>
          <p:nvPr/>
        </p:nvSpPr>
        <p:spPr>
          <a:xfrm>
            <a:off x="179388" y="-44450"/>
            <a:ext cx="8229600" cy="8842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触发器的分类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2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2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501" grpId="0" bldLvl="0" animBg="1"/>
      <p:bldP spid="36250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5" name="Rectangle 3"/>
          <p:cNvSpPr>
            <a:spLocks noGrp="1" noChangeArrowheads="1"/>
          </p:cNvSpPr>
          <p:nvPr>
            <p:ph idx="1"/>
          </p:nvPr>
        </p:nvSpPr>
        <p:spPr>
          <a:xfrm>
            <a:off x="172720" y="775970"/>
            <a:ext cx="8137525" cy="604837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一、建立时间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二、保持时间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三、传输延迟时间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四、最高时钟频率</a:t>
            </a:r>
            <a:endParaRPr lang="zh-CN" altLang="en-US" u="sng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3795" name="Object 4"/>
          <p:cNvGraphicFramePr>
            <a:graphicFrameLocks noChangeAspect="1"/>
          </p:cNvGraphicFramePr>
          <p:nvPr/>
        </p:nvGraphicFramePr>
        <p:xfrm>
          <a:off x="2780997" y="789965"/>
          <a:ext cx="86201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公式" r:id="rId1" imgW="8839200" imgH="5486400" progId="Equation.3">
                  <p:embed/>
                </p:oleObj>
              </mc:Choice>
              <mc:Fallback>
                <p:oleObj name="公式" r:id="rId1" imgW="8839200" imgH="54864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80997" y="789965"/>
                        <a:ext cx="862013" cy="5365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5"/>
          <p:cNvGraphicFramePr>
            <a:graphicFrameLocks noChangeAspect="1"/>
          </p:cNvGraphicFramePr>
          <p:nvPr/>
        </p:nvGraphicFramePr>
        <p:xfrm>
          <a:off x="2746707" y="4275628"/>
          <a:ext cx="82073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公式" r:id="rId3" imgW="8534400" imgH="5486400" progId="Equation.3">
                  <p:embed/>
                </p:oleObj>
              </mc:Choice>
              <mc:Fallback>
                <p:oleObj name="公式" r:id="rId3" imgW="8534400" imgH="54864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6707" y="4275628"/>
                        <a:ext cx="820738" cy="5286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801" name="Picture 10" descr="uboi3zmq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7318" y="1195934"/>
            <a:ext cx="4508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5643" name="AutoShape 11"/>
          <p:cNvSpPr>
            <a:spLocks noChangeArrowheads="1"/>
          </p:cNvSpPr>
          <p:nvPr/>
        </p:nvSpPr>
        <p:spPr bwMode="auto">
          <a:xfrm>
            <a:off x="4428306" y="692696"/>
            <a:ext cx="4248150" cy="503238"/>
          </a:xfrm>
          <a:prstGeom prst="wedgeEllipseCallout">
            <a:avLst>
              <a:gd name="adj1" fmla="val 33556"/>
              <a:gd name="adj2" fmla="val 75551"/>
            </a:avLst>
          </a:prstGeom>
          <a:solidFill>
            <a:srgbClr val="99CCFF">
              <a:alpha val="20000"/>
            </a:srgb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33803" name="Object 12"/>
          <p:cNvGraphicFramePr>
            <a:graphicFrameLocks noChangeAspect="1"/>
          </p:cNvGraphicFramePr>
          <p:nvPr/>
        </p:nvGraphicFramePr>
        <p:xfrm>
          <a:off x="5004568" y="764134"/>
          <a:ext cx="31686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公式" r:id="rId6" imgW="41757600" imgH="5791200" progId="Equation.3">
                  <p:embed/>
                </p:oleObj>
              </mc:Choice>
              <mc:Fallback>
                <p:oleObj name="公式" r:id="rId6" imgW="41757600" imgH="57912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04568" y="764134"/>
                        <a:ext cx="3168650" cy="4000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-41910"/>
            <a:ext cx="8229600" cy="8842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触发器的动态特性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4" name="Picture 104" descr="5-5-1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560" y="1469390"/>
            <a:ext cx="6049645" cy="2346325"/>
          </a:xfrm>
          <a:prstGeom prst="rect">
            <a:avLst/>
          </a:prstGeom>
          <a:noFill/>
        </p:spPr>
      </p:pic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Picture 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90775" y="3140968"/>
            <a:ext cx="2940368" cy="320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5.1 </a:t>
            </a:r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2800" dirty="0" smtClean="0"/>
              <a:t>存储电路的基本功能：存储各种数据和信息</a:t>
            </a:r>
            <a:endParaRPr lang="zh-CN" altLang="en-US" sz="28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寄存器</a:t>
            </a:r>
            <a:endParaRPr lang="zh-CN" altLang="en-US" sz="28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dirty="0" smtClean="0"/>
              <a:t>    1.</a:t>
            </a:r>
            <a:r>
              <a:rPr lang="zh-CN" altLang="en-US" sz="2800" dirty="0" smtClean="0"/>
              <a:t>存储一组数据的电路</a:t>
            </a:r>
            <a:endParaRPr lang="zh-CN" altLang="en-US" sz="2800" dirty="0" smtClean="0"/>
          </a:p>
          <a:p>
            <a:pPr>
              <a:buNone/>
            </a:pPr>
            <a:r>
              <a:rPr lang="en-US" altLang="zh-CN" sz="2800" dirty="0" smtClean="0"/>
              <a:t>    2.</a:t>
            </a:r>
            <a:r>
              <a:rPr lang="zh-CN" altLang="en-US" sz="2800" dirty="0" smtClean="0"/>
              <a:t>结构为一组具有公共时钟信号输入端的触发器</a:t>
            </a:r>
            <a:endParaRPr lang="zh-CN" altLang="en-US" sz="28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存储器</a:t>
            </a:r>
            <a:endParaRPr lang="zh-CN" altLang="en-US" sz="28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dirty="0" smtClean="0"/>
              <a:t>    1.</a:t>
            </a:r>
            <a:r>
              <a:rPr lang="zh-CN" altLang="en-US" sz="2800" dirty="0" smtClean="0"/>
              <a:t>存储大量数据的电路</a:t>
            </a:r>
            <a:endParaRPr lang="zh-CN" altLang="en-US" sz="2800" dirty="0" smtClean="0"/>
          </a:p>
          <a:p>
            <a:pPr>
              <a:buNone/>
            </a:pPr>
            <a:r>
              <a:rPr lang="en-US" altLang="zh-CN" sz="2800" dirty="0" smtClean="0"/>
              <a:t>    2.</a:t>
            </a:r>
            <a:r>
              <a:rPr lang="zh-CN" altLang="en-US" sz="2800" dirty="0" smtClean="0"/>
              <a:t>基本结构由存储矩阵和读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写控制电路组成</a:t>
            </a:r>
            <a:endParaRPr lang="zh-CN" altLang="en-US" sz="2800" dirty="0" smtClean="0"/>
          </a:p>
          <a:p>
            <a:pPr>
              <a:buNone/>
            </a:pPr>
            <a:endParaRPr lang="zh-CN" altLang="en-US" sz="2800" dirty="0" smtClean="0"/>
          </a:p>
          <a:p>
            <a:endParaRPr lang="zh-CN" altLang="en-US" sz="2000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内容提要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 </a:t>
            </a:r>
            <a:r>
              <a:rPr lang="zh-CN" altLang="en-US"/>
              <a:t>半导体存储的基本概念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 </a:t>
            </a:r>
            <a:r>
              <a:rPr lang="zh-CN" altLang="en-US"/>
              <a:t>半导体存储的分类及其技术指标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 </a:t>
            </a:r>
            <a:r>
              <a:rPr lang="zh-CN" altLang="en-US"/>
              <a:t>RAM（</a:t>
            </a:r>
            <a:r>
              <a:rPr lang="zh-CN" altLang="en-US">
                <a:sym typeface="+mn-ea"/>
              </a:rPr>
              <a:t>SRAM、</a:t>
            </a:r>
            <a:r>
              <a:rPr lang="en-US" altLang="zh-CN">
                <a:sym typeface="+mn-ea"/>
              </a:rPr>
              <a:t>DRAM</a:t>
            </a:r>
            <a:r>
              <a:rPr lang="zh-CN" altLang="en-US">
                <a:sym typeface="+mn-ea"/>
              </a:rPr>
              <a:t>的电路结构及其特点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 </a:t>
            </a:r>
            <a:r>
              <a:rPr lang="zh-CN" altLang="en-US"/>
              <a:t>ROM的结构和工作原理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5 </a:t>
            </a:r>
            <a:r>
              <a:rPr lang="zh-CN" altLang="en-US"/>
              <a:t>ROM的分类</a:t>
            </a:r>
            <a:endParaRPr lang="zh-CN" altLang="en-US"/>
          </a:p>
          <a:p>
            <a:pPr marL="0" indent="0" algn="r">
              <a:buNone/>
            </a:pPr>
            <a:r>
              <a:rPr lang="zh-CN" altLang="en-US" sz="2400"/>
              <a:t>熔丝、反熔丝、浮栅MOS管、叠栅MOS管结构及原理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/>
              <a:t>6 </a:t>
            </a:r>
            <a:r>
              <a:rPr lang="zh-CN" altLang="en-US"/>
              <a:t>存储器容量的扩展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7 </a:t>
            </a:r>
            <a:r>
              <a:rPr lang="zh-CN" altLang="en-US"/>
              <a:t>用存储器实现组合逻辑函数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4266565" y="882015"/>
          <a:ext cx="3927475" cy="2830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3924300" imgH="2828925" progId="Paint.Picture">
                  <p:embed/>
                </p:oleObj>
              </mc:Choice>
              <mc:Fallback>
                <p:oleObj name="" r:id="rId1" imgW="3924300" imgH="28289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66565" y="882015"/>
                        <a:ext cx="3927475" cy="2830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1737360" y="3563620"/>
          <a:ext cx="6987540" cy="2402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981825" imgH="2400300" progId="Paint.Picture">
                  <p:embed/>
                </p:oleObj>
              </mc:Choice>
              <mc:Fallback>
                <p:oleObj name="" r:id="rId3" imgW="6981825" imgH="24003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7360" y="3563620"/>
                        <a:ext cx="6987540" cy="2402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半导体存储器概念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375" y="756920"/>
            <a:ext cx="8229600" cy="5400675"/>
          </a:xfrm>
        </p:spPr>
        <p:txBody>
          <a:bodyPr/>
          <a:p>
            <a:pPr marL="0" indent="0">
              <a:buNone/>
            </a:pPr>
            <a:r>
              <a:rPr lang="zh-CN" altLang="en-US"/>
              <a:t>  </a:t>
            </a:r>
            <a:r>
              <a:rPr lang="zh-CN" altLang="en-US" sz="2800"/>
              <a:t> </a:t>
            </a:r>
            <a:r>
              <a:rPr lang="zh-CN" altLang="en-US" sz="2000"/>
              <a:t>半导体存储器是一种能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存储大量二值信息（或称为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二值数据）或信号的半导体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器件。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    功能：对计算机及其他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一些数字系统的大量数据或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者信号进行存储，是这些数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字系统不可缺少的组成部分</a:t>
            </a:r>
            <a:r>
              <a:rPr lang="zh-CN" altLang="en-US" sz="2400"/>
              <a:t>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2000"/>
              <a:t>半导体存储的分类及其技术指标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    存储容量（DRAM可达10^9位/片）  存取速度（高速RAM仅10ns左右）</a:t>
            </a:r>
            <a:endParaRPr lang="zh-CN" altLang="en-US"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6" name="Picture 6" descr="6-3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32230" y="2099945"/>
            <a:ext cx="2820670" cy="430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寄存器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605" y="756920"/>
            <a:ext cx="8137525" cy="156718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用于寄存一组二值代码，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位寄存器由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个触发器组成，可存放一组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位二值代码。</a:t>
            </a:r>
            <a:endParaRPr lang="zh-CN" altLang="en-U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只要求其中每个触发器可置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，置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0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。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例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：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  <p:graphicFrame>
        <p:nvGraphicFramePr>
          <p:cNvPr id="363525" name="Object 5"/>
          <p:cNvGraphicFramePr>
            <a:graphicFrameLocks noChangeAspect="1"/>
          </p:cNvGraphicFramePr>
          <p:nvPr/>
        </p:nvGraphicFramePr>
        <p:xfrm>
          <a:off x="4379595" y="3411855"/>
          <a:ext cx="43291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公式" r:id="rId2" imgW="39928800" imgH="10363200" progId="Equation.3">
                  <p:embed/>
                </p:oleObj>
              </mc:Choice>
              <mc:Fallback>
                <p:oleObj name="公式" r:id="rId2" imgW="39928800" imgH="103632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9595" y="3411855"/>
                        <a:ext cx="4329113" cy="9350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6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3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3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36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9" name="Picture 5" descr="6-3-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437005"/>
            <a:ext cx="3033713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4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778510"/>
            <a:ext cx="8137525" cy="551338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例：用维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阻触发器结构的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74HC175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64548" name="Object 4"/>
          <p:cNvGraphicFramePr>
            <a:graphicFrameLocks noChangeAspect="1"/>
          </p:cNvGraphicFramePr>
          <p:nvPr/>
        </p:nvGraphicFramePr>
        <p:xfrm>
          <a:off x="3178175" y="4955223"/>
          <a:ext cx="59023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公式" r:id="rId2" imgW="82296000" imgH="16154400" progId="Equation.3">
                  <p:embed/>
                </p:oleObj>
              </mc:Choice>
              <mc:Fallback>
                <p:oleObj name="公式" r:id="rId2" imgW="82296000" imgH="161544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78175" y="4955223"/>
                        <a:ext cx="5902325" cy="11112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寄存器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6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6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743585"/>
            <a:ext cx="8137525" cy="5008563"/>
          </a:xfrm>
        </p:spPr>
        <p:txBody>
          <a:bodyPr/>
          <a:lstStyle/>
          <a:p>
            <a:pPr>
              <a:buFontTx/>
              <a:buNone/>
            </a:pP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能存储大量二值信息的器件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一、一般结构形式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43011" name="Group 16"/>
          <p:cNvGrpSpPr/>
          <p:nvPr/>
        </p:nvGrpSpPr>
        <p:grpSpPr bwMode="auto">
          <a:xfrm>
            <a:off x="457200" y="2581275"/>
            <a:ext cx="7729855" cy="3785870"/>
            <a:chOff x="793" y="2115"/>
            <a:chExt cx="4174" cy="1614"/>
          </a:xfrm>
        </p:grpSpPr>
        <p:graphicFrame>
          <p:nvGraphicFramePr>
            <p:cNvPr id="43013" name="Object 9"/>
            <p:cNvGraphicFramePr>
              <a:graphicFrameLocks noChangeAspect="1"/>
            </p:cNvGraphicFramePr>
            <p:nvPr/>
          </p:nvGraphicFramePr>
          <p:xfrm>
            <a:off x="793" y="2115"/>
            <a:ext cx="3840" cy="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3" name="Photo Editor 照片" r:id="rId1" imgW="24060150" imgH="10115550" progId="">
                    <p:embed/>
                  </p:oleObj>
                </mc:Choice>
                <mc:Fallback>
                  <p:oleObj name="Photo Editor 照片" r:id="rId1" imgW="24060150" imgH="10115550" progId="">
                    <p:embed/>
                    <p:pic>
                      <p:nvPicPr>
                        <p:cNvPr id="0" name="Object 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93" y="2115"/>
                          <a:ext cx="3840" cy="161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4119" name="AutoShape 7"/>
            <p:cNvSpPr>
              <a:spLocks noChangeArrowheads="1"/>
            </p:cNvSpPr>
            <p:nvPr/>
          </p:nvSpPr>
          <p:spPr bwMode="auto">
            <a:xfrm>
              <a:off x="3334" y="2568"/>
              <a:ext cx="363" cy="299"/>
            </a:xfrm>
            <a:prstGeom prst="leftRightArrow">
              <a:avLst>
                <a:gd name="adj1" fmla="val 50000"/>
                <a:gd name="adj2" fmla="val 2428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474120" name="AutoShape 8"/>
            <p:cNvSpPr>
              <a:spLocks noChangeArrowheads="1"/>
            </p:cNvSpPr>
            <p:nvPr/>
          </p:nvSpPr>
          <p:spPr bwMode="auto">
            <a:xfrm>
              <a:off x="4059" y="2568"/>
              <a:ext cx="345" cy="299"/>
            </a:xfrm>
            <a:prstGeom prst="leftRightArrow">
              <a:avLst>
                <a:gd name="adj1" fmla="val 50000"/>
                <a:gd name="adj2" fmla="val 2307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474123" name="Text Box 11"/>
            <p:cNvSpPr txBox="1">
              <a:spLocks noChangeArrowheads="1"/>
            </p:cNvSpPr>
            <p:nvPr/>
          </p:nvSpPr>
          <p:spPr bwMode="auto">
            <a:xfrm>
              <a:off x="3783" y="2205"/>
              <a:ext cx="248" cy="99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输入</a:t>
              </a:r>
              <a:r>
                <a: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/</a:t>
              </a:r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出电路</a:t>
              </a:r>
              <a:endPara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endParaRPr>
            </a:p>
          </p:txBody>
        </p:sp>
        <p:sp>
          <p:nvSpPr>
            <p:cNvPr id="474124" name="Text Box 12"/>
            <p:cNvSpPr txBox="1">
              <a:spLocks noChangeArrowheads="1"/>
            </p:cNvSpPr>
            <p:nvPr/>
          </p:nvSpPr>
          <p:spPr bwMode="auto">
            <a:xfrm>
              <a:off x="4422" y="2568"/>
              <a:ext cx="545" cy="15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charset="0"/>
                </a:rPr>
                <a:t>I/O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endParaRPr>
            </a:p>
          </p:txBody>
        </p:sp>
        <p:sp>
          <p:nvSpPr>
            <p:cNvPr id="474125" name="Text Box 13"/>
            <p:cNvSpPr txBox="1">
              <a:spLocks noChangeArrowheads="1"/>
            </p:cNvSpPr>
            <p:nvPr/>
          </p:nvSpPr>
          <p:spPr bwMode="auto">
            <a:xfrm>
              <a:off x="839" y="3204"/>
              <a:ext cx="817" cy="33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输入</a:t>
              </a:r>
              <a:r>
                <a: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/</a:t>
              </a:r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出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控制</a:t>
              </a:r>
              <a:endPara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endParaRPr>
            </a:p>
          </p:txBody>
        </p:sp>
      </p:grpSp>
      <p:sp>
        <p:nvSpPr>
          <p:cNvPr id="474126" name="Text Box 14"/>
          <p:cNvSpPr txBox="1">
            <a:spLocks noChangeArrowheads="1"/>
          </p:cNvSpPr>
          <p:nvPr/>
        </p:nvSpPr>
        <p:spPr bwMode="auto">
          <a:xfrm>
            <a:off x="4788098" y="1196975"/>
            <a:ext cx="3816350" cy="10048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/>
              <a:t>！单元数庞大</a:t>
            </a: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zh-CN" altLang="en-US" sz="2400" dirty="0"/>
              <a:t>！输入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输出引脚数目有限</a:t>
            </a:r>
            <a:endParaRPr lang="zh-CN" altLang="en-US" sz="2400" dirty="0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981075"/>
            <a:ext cx="8137525" cy="52244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5.5.1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静态随机存储器（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SRAM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一、结构与工作原理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8371" name="Picture 6" descr="7-3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19250" y="2140268"/>
            <a:ext cx="5903913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847408"/>
            <a:ext cx="8137525" cy="55848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二、分类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、从存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取功能分：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只读存储器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(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Read-Only-Memory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）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随机读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/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写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Random-Access-Memory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、从工艺分：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双极型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型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4034" name="Object 4"/>
          <p:cNvGraphicFramePr>
            <a:graphicFrameLocks noChangeAspect="1"/>
          </p:cNvGraphicFramePr>
          <p:nvPr/>
        </p:nvGraphicFramePr>
        <p:xfrm>
          <a:off x="4500563" y="1406208"/>
          <a:ext cx="3748087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公式" r:id="rId1" imgW="40233600" imgH="15849600" progId="Equation.3">
                  <p:embed/>
                </p:oleObj>
              </mc:Choice>
              <mc:Fallback>
                <p:oleObj name="公式" r:id="rId1" imgW="40233600" imgH="158496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00563" y="1406208"/>
                        <a:ext cx="3748087" cy="1308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5"/>
          <p:cNvGraphicFramePr>
            <a:graphicFrameLocks noChangeAspect="1"/>
          </p:cNvGraphicFramePr>
          <p:nvPr/>
        </p:nvGraphicFramePr>
        <p:xfrm>
          <a:off x="5701665" y="3461385"/>
          <a:ext cx="1381760" cy="839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公式" r:id="rId3" imgW="17068800" imgH="10363200" progId="Equation.3">
                  <p:embed/>
                </p:oleObj>
              </mc:Choice>
              <mc:Fallback>
                <p:oleObj name="公式" r:id="rId3" imgW="17068800" imgH="103632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01665" y="3461385"/>
                        <a:ext cx="1381760" cy="83947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6" descr="7-3-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00113" y="840740"/>
            <a:ext cx="7208837" cy="558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705" y="1085215"/>
            <a:ext cx="8611235" cy="519684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RAM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的分类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SRAM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：静态存储器（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Static RAM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主要利用</a:t>
            </a:r>
            <a:r>
              <a:rPr lang="zh-CN" altLang="en-US" sz="28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静态触发器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zh-CN" altLang="en-US" sz="28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自保功能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存储特性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双极型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RAM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存储单元：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TTL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ECL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IIL</a:t>
            </a:r>
            <a:endParaRPr lang="en-US" altLang="zh-CN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六管静态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MOS RAM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单元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DRAM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：动态存储器（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Dynamic RAM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主要利用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MOS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管</a:t>
            </a:r>
            <a:r>
              <a:rPr lang="zh-CN" altLang="en-US" sz="28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栅极电容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的存储电荷的原理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四管动态、三管动态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外围控制电路简单、读出信号大，不利于集成</a:t>
            </a:r>
            <a:endParaRPr lang="zh-CN" altLang="en-US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单管动态存储单元</a:t>
            </a:r>
            <a:endParaRPr lang="en-US" altLang="zh-CN" sz="36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z="36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705" y="1085215"/>
            <a:ext cx="8611235" cy="519684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RAM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的应用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内存条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l">
              <a:buFontTx/>
              <a:buNone/>
            </a:pPr>
            <a:r>
              <a:rPr lang="en-US" altLang="zh-CN" sz="36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CMOS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l">
              <a:buFontTx/>
              <a:buNone/>
            </a:pP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739900" y="2164715"/>
          <a:ext cx="7273290" cy="392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610350" imgH="2828925" progId="Paint.Picture">
                  <p:embed/>
                </p:oleObj>
              </mc:Choice>
              <mc:Fallback>
                <p:oleObj name="" r:id="rId1" imgW="6610350" imgH="28289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9900" y="2164715"/>
                        <a:ext cx="7273290" cy="392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440" name="Picture 80" descr="5-2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4213" y="1568133"/>
            <a:ext cx="7704137" cy="294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363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71450"/>
            <a:ext cx="8137525" cy="50800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5.2 SR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锁存器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一、电路结构与工作原理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71365" name="AutoShape 5"/>
          <p:cNvSpPr>
            <a:spLocks noChangeArrowheads="1"/>
          </p:cNvSpPr>
          <p:nvPr/>
        </p:nvSpPr>
        <p:spPr bwMode="auto">
          <a:xfrm>
            <a:off x="3059113" y="3933825"/>
            <a:ext cx="792162" cy="144463"/>
          </a:xfrm>
          <a:prstGeom prst="rightArrow">
            <a:avLst>
              <a:gd name="adj1" fmla="val 50000"/>
              <a:gd name="adj2" fmla="val 1370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71366" name="AutoShape 6"/>
          <p:cNvSpPr>
            <a:spLocks noChangeArrowheads="1"/>
          </p:cNvSpPr>
          <p:nvPr/>
        </p:nvSpPr>
        <p:spPr bwMode="auto">
          <a:xfrm>
            <a:off x="5651500" y="3933825"/>
            <a:ext cx="792163" cy="144463"/>
          </a:xfrm>
          <a:prstGeom prst="rightArrow">
            <a:avLst>
              <a:gd name="adj1" fmla="val 50000"/>
              <a:gd name="adj2" fmla="val 1370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7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7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1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5" grpId="0" bldLvl="0" animBg="1"/>
      <p:bldP spid="271366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705" y="1085215"/>
            <a:ext cx="8137525" cy="82740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 SRAM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的存储单元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22250" name="Object 10"/>
          <p:cNvGraphicFramePr>
            <a:graphicFrameLocks noChangeAspect="1"/>
          </p:cNvGraphicFramePr>
          <p:nvPr/>
        </p:nvGraphicFramePr>
        <p:xfrm>
          <a:off x="4622800" y="812165"/>
          <a:ext cx="310038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公式" r:id="rId1" imgW="38404800" imgH="10972800" progId="Equation.3">
                  <p:embed/>
                </p:oleObj>
              </mc:Choice>
              <mc:Fallback>
                <p:oleObj name="公式" r:id="rId1" imgW="38404800" imgH="10972800" progId="Equation.3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22800" y="812165"/>
                        <a:ext cx="3100388" cy="882650"/>
                      </a:xfrm>
                      <a:prstGeom prst="rect">
                        <a:avLst/>
                      </a:prstGeom>
                      <a:solidFill>
                        <a:srgbClr val="99CCFF">
                          <a:alpha val="41176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54" name="Object 14"/>
          <p:cNvGraphicFramePr>
            <a:graphicFrameLocks noChangeAspect="1"/>
          </p:cNvGraphicFramePr>
          <p:nvPr/>
        </p:nvGraphicFramePr>
        <p:xfrm>
          <a:off x="4643438" y="1704340"/>
          <a:ext cx="400685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公式" r:id="rId3" imgW="50901600" imgH="11582400" progId="Equation.3">
                  <p:embed/>
                </p:oleObj>
              </mc:Choice>
              <mc:Fallback>
                <p:oleObj name="公式" r:id="rId3" imgW="50901600" imgH="11582400" progId="Equation.3">
                  <p:embed/>
                  <p:pic>
                    <p:nvPicPr>
                      <p:cNvPr id="0" name="Object 1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3438" y="1704340"/>
                        <a:ext cx="4006850" cy="909638"/>
                      </a:xfrm>
                      <a:prstGeom prst="rect">
                        <a:avLst/>
                      </a:prstGeom>
                      <a:solidFill>
                        <a:srgbClr val="FF99CC">
                          <a:alpha val="49019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56" name="Object 16"/>
          <p:cNvGraphicFramePr>
            <a:graphicFrameLocks noChangeAspect="1"/>
          </p:cNvGraphicFramePr>
          <p:nvPr/>
        </p:nvGraphicFramePr>
        <p:xfrm>
          <a:off x="4558030" y="5263515"/>
          <a:ext cx="4419600" cy="1170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公式" r:id="rId5" imgW="66751200" imgH="17678400" progId="Equation.3">
                  <p:embed/>
                </p:oleObj>
              </mc:Choice>
              <mc:Fallback>
                <p:oleObj name="公式" r:id="rId5" imgW="66751200" imgH="17678400" progId="Equation.3">
                  <p:embed/>
                  <p:pic>
                    <p:nvPicPr>
                      <p:cNvPr id="0" name="Object 1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8030" y="5263515"/>
                        <a:ext cx="4419600" cy="1170305"/>
                      </a:xfrm>
                      <a:prstGeom prst="rect">
                        <a:avLst/>
                      </a:prstGeom>
                      <a:solidFill>
                        <a:srgbClr val="FFFF66">
                          <a:alpha val="49019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421" name="Group 27"/>
          <p:cNvGrpSpPr/>
          <p:nvPr/>
        </p:nvGrpSpPr>
        <p:grpSpPr bwMode="auto">
          <a:xfrm>
            <a:off x="67310" y="2362835"/>
            <a:ext cx="4217670" cy="3928745"/>
            <a:chOff x="158" y="799"/>
            <a:chExt cx="2465" cy="2256"/>
          </a:xfrm>
        </p:grpSpPr>
        <p:pic>
          <p:nvPicPr>
            <p:cNvPr id="60426" name="Picture 26" descr="7-3-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58" y="799"/>
              <a:ext cx="2465" cy="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247" name="Rectangle 7"/>
            <p:cNvSpPr>
              <a:spLocks noChangeArrowheads="1"/>
            </p:cNvSpPr>
            <p:nvPr/>
          </p:nvSpPr>
          <p:spPr bwMode="auto">
            <a:xfrm>
              <a:off x="1202" y="1117"/>
              <a:ext cx="635" cy="702"/>
            </a:xfrm>
            <a:prstGeom prst="rect">
              <a:avLst/>
            </a:prstGeom>
            <a:solidFill>
              <a:srgbClr val="99CCFF">
                <a:alpha val="34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522251" name="Rectangle 11"/>
            <p:cNvSpPr>
              <a:spLocks noChangeArrowheads="1"/>
            </p:cNvSpPr>
            <p:nvPr/>
          </p:nvSpPr>
          <p:spPr bwMode="auto">
            <a:xfrm>
              <a:off x="1020" y="1298"/>
              <a:ext cx="180" cy="272"/>
            </a:xfrm>
            <a:prstGeom prst="rect">
              <a:avLst/>
            </a:prstGeom>
            <a:solidFill>
              <a:srgbClr val="FF99CC">
                <a:alpha val="22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522252" name="Rectangle 12"/>
            <p:cNvSpPr>
              <a:spLocks noChangeArrowheads="1"/>
            </p:cNvSpPr>
            <p:nvPr/>
          </p:nvSpPr>
          <p:spPr bwMode="auto">
            <a:xfrm>
              <a:off x="1837" y="1298"/>
              <a:ext cx="180" cy="272"/>
            </a:xfrm>
            <a:prstGeom prst="rect">
              <a:avLst/>
            </a:prstGeom>
            <a:solidFill>
              <a:srgbClr val="FF99CC">
                <a:alpha val="22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522257" name="Rectangle 17"/>
            <p:cNvSpPr>
              <a:spLocks noChangeArrowheads="1"/>
            </p:cNvSpPr>
            <p:nvPr/>
          </p:nvSpPr>
          <p:spPr bwMode="auto">
            <a:xfrm>
              <a:off x="793" y="1933"/>
              <a:ext cx="316" cy="273"/>
            </a:xfrm>
            <a:prstGeom prst="rect">
              <a:avLst/>
            </a:prstGeom>
            <a:solidFill>
              <a:srgbClr val="FFFF66">
                <a:alpha val="49001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522258" name="Rectangle 18"/>
            <p:cNvSpPr>
              <a:spLocks noChangeArrowheads="1"/>
            </p:cNvSpPr>
            <p:nvPr/>
          </p:nvSpPr>
          <p:spPr bwMode="auto">
            <a:xfrm>
              <a:off x="1927" y="1933"/>
              <a:ext cx="316" cy="273"/>
            </a:xfrm>
            <a:prstGeom prst="rect">
              <a:avLst/>
            </a:prstGeom>
            <a:solidFill>
              <a:srgbClr val="FFFF66">
                <a:alpha val="49001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522260" name="Rectangle 20"/>
            <p:cNvSpPr>
              <a:spLocks noChangeArrowheads="1"/>
            </p:cNvSpPr>
            <p:nvPr/>
          </p:nvSpPr>
          <p:spPr bwMode="auto">
            <a:xfrm>
              <a:off x="158" y="2205"/>
              <a:ext cx="2450" cy="771"/>
            </a:xfrm>
            <a:prstGeom prst="rect">
              <a:avLst/>
            </a:prstGeom>
            <a:solidFill>
              <a:srgbClr val="99FFCC">
                <a:alpha val="28999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pSp>
        <p:nvGrpSpPr>
          <p:cNvPr id="522264" name="Group 24"/>
          <p:cNvGrpSpPr/>
          <p:nvPr/>
        </p:nvGrpSpPr>
        <p:grpSpPr bwMode="auto">
          <a:xfrm>
            <a:off x="4506913" y="2636838"/>
            <a:ext cx="4637087" cy="2370137"/>
            <a:chOff x="2629" y="1424"/>
            <a:chExt cx="3472" cy="2052"/>
          </a:xfrm>
        </p:grpSpPr>
        <p:graphicFrame>
          <p:nvGraphicFramePr>
            <p:cNvPr id="60424" name="Object 22"/>
            <p:cNvGraphicFramePr>
              <a:graphicFrameLocks noChangeAspect="1"/>
            </p:cNvGraphicFramePr>
            <p:nvPr/>
          </p:nvGraphicFramePr>
          <p:xfrm>
            <a:off x="2629" y="1424"/>
            <a:ext cx="3472" cy="1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4" name="公式" r:id="rId8" imgW="55168800" imgH="20421600" progId="Equation.3">
                    <p:embed/>
                  </p:oleObj>
                </mc:Choice>
                <mc:Fallback>
                  <p:oleObj name="公式" r:id="rId8" imgW="55168800" imgH="20421600" progId="Equation.3">
                    <p:embed/>
                    <p:pic>
                      <p:nvPicPr>
                        <p:cNvPr id="0" name="Object 2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629" y="1424"/>
                          <a:ext cx="3472" cy="1256"/>
                        </a:xfrm>
                        <a:prstGeom prst="rect">
                          <a:avLst/>
                        </a:prstGeom>
                        <a:solidFill>
                          <a:srgbClr val="99FFCC">
                            <a:alpha val="43137"/>
                          </a:srgbClr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5" name="Object 23"/>
            <p:cNvGraphicFramePr>
              <a:graphicFrameLocks noChangeAspect="1"/>
            </p:cNvGraphicFramePr>
            <p:nvPr/>
          </p:nvGraphicFramePr>
          <p:xfrm>
            <a:off x="2885" y="2639"/>
            <a:ext cx="2949" cy="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5" name="公式" r:id="rId10" imgW="55778400" imgH="15849600" progId="Equation.3">
                    <p:embed/>
                  </p:oleObj>
                </mc:Choice>
                <mc:Fallback>
                  <p:oleObj name="公式" r:id="rId10" imgW="55778400" imgH="15849600" progId="Equation.3">
                    <p:embed/>
                    <p:pic>
                      <p:nvPicPr>
                        <p:cNvPr id="0" name="Object 2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885" y="2639"/>
                          <a:ext cx="2949" cy="837"/>
                        </a:xfrm>
                        <a:prstGeom prst="rect">
                          <a:avLst/>
                        </a:prstGeom>
                        <a:solidFill>
                          <a:srgbClr val="99FFCC">
                            <a:alpha val="43137"/>
                          </a:srgbClr>
                        </a:solidFill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2265" name="Text Box 25"/>
          <p:cNvSpPr txBox="1">
            <a:spLocks noChangeArrowheads="1"/>
          </p:cNvSpPr>
          <p:nvPr/>
        </p:nvSpPr>
        <p:spPr bwMode="auto">
          <a:xfrm>
            <a:off x="755650" y="1739265"/>
            <a:ext cx="2808288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Comic Sans MS" panose="030F0702030302020204" pitchFamily="66" charset="0"/>
              </a:rPr>
              <a:t>六管</a:t>
            </a:r>
            <a:r>
              <a:rPr lang="en-US" altLang="zh-CN">
                <a:latin typeface="Comic Sans MS" panose="030F0702030302020204" pitchFamily="66" charset="0"/>
              </a:rPr>
              <a:t>N</a:t>
            </a:r>
            <a:r>
              <a:rPr lang="zh-CN" altLang="en-US">
                <a:latin typeface="Comic Sans MS" panose="030F0702030302020204" pitchFamily="66" charset="0"/>
              </a:rPr>
              <a:t>沟道增强型</a:t>
            </a:r>
            <a:r>
              <a:rPr lang="en-US" altLang="zh-CN">
                <a:latin typeface="Comic Sans MS" panose="030F0702030302020204" pitchFamily="66" charset="0"/>
              </a:rPr>
              <a:t>MOS</a:t>
            </a:r>
            <a:r>
              <a:rPr lang="zh-CN" altLang="en-US">
                <a:latin typeface="Comic Sans MS" panose="030F0702030302020204" pitchFamily="66" charset="0"/>
              </a:rPr>
              <a:t>管</a:t>
            </a:r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335915" y="1539875"/>
          <a:ext cx="8350885" cy="438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86450" imgH="2724150" progId="Paint.Picture">
                  <p:embed/>
                </p:oleObj>
              </mc:Choice>
              <mc:Fallback>
                <p:oleObj name="" r:id="rId1" imgW="5886450" imgH="2724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5915" y="1539875"/>
                        <a:ext cx="8350885" cy="4383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76600" y="2013268"/>
            <a:ext cx="30194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858203"/>
            <a:ext cx="8537575" cy="58007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5.5.2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动态随机存储器（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DRAM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动态存储单元是利用</a:t>
            </a:r>
            <a:r>
              <a:rPr lang="en-US" altLang="zh-CN" sz="24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MOS</a:t>
            </a:r>
            <a:r>
              <a:rPr lang="zh-CN" altLang="en-US" sz="24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管栅极电容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可以存储电荷的原理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2373630"/>
            <a:ext cx="3094037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6325" y="2983230"/>
            <a:ext cx="2987675" cy="273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2182" name="Rectangle 6"/>
          <p:cNvSpPr>
            <a:spLocks noChangeArrowheads="1"/>
          </p:cNvSpPr>
          <p:nvPr/>
        </p:nvSpPr>
        <p:spPr bwMode="auto">
          <a:xfrm>
            <a:off x="1258888" y="3813493"/>
            <a:ext cx="863600" cy="720725"/>
          </a:xfrm>
          <a:prstGeom prst="rect">
            <a:avLst/>
          </a:prstGeom>
          <a:solidFill>
            <a:srgbClr val="99CCFF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562183" name="Rectangle 7"/>
          <p:cNvSpPr>
            <a:spLocks noChangeArrowheads="1"/>
          </p:cNvSpPr>
          <p:nvPr/>
        </p:nvSpPr>
        <p:spPr bwMode="auto">
          <a:xfrm>
            <a:off x="4427538" y="4102418"/>
            <a:ext cx="649287" cy="792162"/>
          </a:xfrm>
          <a:prstGeom prst="rect">
            <a:avLst/>
          </a:prstGeom>
          <a:solidFill>
            <a:srgbClr val="99CCFF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562184" name="Rectangle 8"/>
          <p:cNvSpPr>
            <a:spLocks noChangeArrowheads="1"/>
          </p:cNvSpPr>
          <p:nvPr/>
        </p:nvSpPr>
        <p:spPr bwMode="auto">
          <a:xfrm>
            <a:off x="7380288" y="3742055"/>
            <a:ext cx="1079500" cy="863600"/>
          </a:xfrm>
          <a:prstGeom prst="rect">
            <a:avLst/>
          </a:prstGeom>
          <a:solidFill>
            <a:srgbClr val="99CCFF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333375"/>
            <a:ext cx="8137525" cy="1871663"/>
          </a:xfrm>
        </p:spPr>
        <p:txBody>
          <a:bodyPr/>
          <a:lstStyle/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5.5.3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只读存储器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一、结构和工作原理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910590" y="1998345"/>
          <a:ext cx="7148195" cy="4163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00725" imgH="3514725" progId="Paint.Picture">
                  <p:embed/>
                </p:oleObj>
              </mc:Choice>
              <mc:Fallback>
                <p:oleObj name="" r:id="rId1" imgW="5800725" imgH="35147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0590" y="1998345"/>
                        <a:ext cx="7148195" cy="4163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3" name="Picture 13" descr="ppt6页图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859338" y="3860800"/>
            <a:ext cx="3671887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52" name="Picture 12" descr="ppt6页图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3800" y="1052513"/>
            <a:ext cx="3384550" cy="23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51" name="Picture 11" descr="7-2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268413"/>
            <a:ext cx="4052887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51130" y="167323"/>
            <a:ext cx="8137525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二、举例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  <a:p>
            <a:pPr marL="342900" indent="-342900">
              <a:spcBef>
                <a:spcPct val="20000"/>
              </a:spcBef>
            </a:pP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 flipV="1">
            <a:off x="2987675" y="2492375"/>
            <a:ext cx="2182813" cy="792163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stealth" w="med" len="med"/>
            <a:tailEnd type="stealth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573449" name="Line 9"/>
          <p:cNvSpPr>
            <a:spLocks noChangeShapeType="1"/>
          </p:cNvSpPr>
          <p:nvPr/>
        </p:nvSpPr>
        <p:spPr bwMode="auto">
          <a:xfrm flipV="1">
            <a:off x="2987675" y="4437063"/>
            <a:ext cx="2325688" cy="2159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stealth" w="med" len="med"/>
            <a:tailEnd type="stealth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3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3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57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3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3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57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7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44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061" name="Group 365"/>
          <p:cNvGraphicFramePr>
            <a:graphicFrameLocks noGrp="1"/>
          </p:cNvGraphicFramePr>
          <p:nvPr/>
        </p:nvGraphicFramePr>
        <p:xfrm>
          <a:off x="5292725" y="3716338"/>
          <a:ext cx="2374900" cy="1800225"/>
        </p:xfrm>
        <a:graphic>
          <a:graphicData uri="http://schemas.openxmlformats.org/drawingml/2006/table">
            <a:tbl>
              <a:tblPr/>
              <a:tblGrid>
                <a:gridCol w="396875"/>
                <a:gridCol w="393700"/>
                <a:gridCol w="396875"/>
                <a:gridCol w="396875"/>
                <a:gridCol w="393700"/>
                <a:gridCol w="396875"/>
              </a:tblGrid>
              <a:tr h="30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地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址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数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  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据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2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2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3</a:t>
                      </a:r>
                      <a:endParaRPr kumimoji="0" lang="en-US" altLang="zh-CN" sz="12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12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2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2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7152" name="Group 366"/>
          <p:cNvGrpSpPr/>
          <p:nvPr/>
        </p:nvGrpSpPr>
        <p:grpSpPr bwMode="auto">
          <a:xfrm>
            <a:off x="5003800" y="1052513"/>
            <a:ext cx="3455988" cy="1593850"/>
            <a:chOff x="3152" y="663"/>
            <a:chExt cx="2177" cy="1004"/>
          </a:xfrm>
        </p:grpSpPr>
        <p:graphicFrame>
          <p:nvGraphicFramePr>
            <p:cNvPr id="47155" name="Object 356"/>
            <p:cNvGraphicFramePr>
              <a:graphicFrameLocks noChangeAspect="1"/>
            </p:cNvGraphicFramePr>
            <p:nvPr/>
          </p:nvGraphicFramePr>
          <p:xfrm>
            <a:off x="3152" y="845"/>
            <a:ext cx="2177" cy="8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5" name="Photo Editor 照片" r:id="rId1" imgW="5524500" imgH="2085975" progId="">
                    <p:embed/>
                  </p:oleObj>
                </mc:Choice>
                <mc:Fallback>
                  <p:oleObj name="Photo Editor 照片" r:id="rId1" imgW="5524500" imgH="2085975" progId="">
                    <p:embed/>
                    <p:pic>
                      <p:nvPicPr>
                        <p:cNvPr id="0" name="Object 35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152" y="845"/>
                          <a:ext cx="2177" cy="82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053" name="Text Box 357"/>
            <p:cNvSpPr txBox="1">
              <a:spLocks noChangeArrowheads="1"/>
            </p:cNvSpPr>
            <p:nvPr/>
          </p:nvSpPr>
          <p:spPr bwMode="auto">
            <a:xfrm>
              <a:off x="3198" y="663"/>
              <a:ext cx="725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600" b="1">
                  <a:latin typeface="Arial" panose="020B0604020202020204" pitchFamily="34" charset="0"/>
                  <a:ea typeface="楷体_GB2312" charset="0"/>
                </a:rPr>
                <a:t>A</a:t>
              </a:r>
              <a:r>
                <a:rPr lang="en-US" altLang="zh-CN" sz="1400" b="1">
                  <a:latin typeface="Arial" panose="020B0604020202020204" pitchFamily="34" charset="0"/>
                  <a:ea typeface="楷体_GB2312" charset="0"/>
                </a:rPr>
                <a:t>0</a:t>
              </a:r>
              <a:r>
                <a:rPr lang="en-US" altLang="zh-CN" sz="1600" b="1">
                  <a:latin typeface="Arial" panose="020B0604020202020204" pitchFamily="34" charset="0"/>
                  <a:ea typeface="楷体_GB2312" charset="0"/>
                </a:rPr>
                <a:t>~A</a:t>
              </a:r>
              <a:r>
                <a:rPr lang="en-US" altLang="zh-CN" sz="1400" b="1">
                  <a:latin typeface="Arial" panose="020B0604020202020204" pitchFamily="34" charset="0"/>
                  <a:ea typeface="楷体_GB2312" charset="0"/>
                </a:rPr>
                <a:t>n-1</a:t>
              </a:r>
              <a:endParaRPr lang="en-US" altLang="zh-CN" sz="1400" b="1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542054" name="Text Box 358"/>
            <p:cNvSpPr txBox="1">
              <a:spLocks noChangeArrowheads="1"/>
            </p:cNvSpPr>
            <p:nvPr/>
          </p:nvSpPr>
          <p:spPr bwMode="auto">
            <a:xfrm>
              <a:off x="3742" y="1162"/>
              <a:ext cx="726" cy="4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400" b="1">
                  <a:latin typeface="Arial" panose="020B0604020202020204" pitchFamily="34" charset="0"/>
                  <a:ea typeface="楷体_GB2312" charset="0"/>
                </a:rPr>
                <a:t>W0</a:t>
              </a:r>
              <a:endParaRPr lang="en-US" altLang="zh-CN" sz="1400" b="1">
                <a:latin typeface="Arial" panose="020B0604020202020204" pitchFamily="34" charset="0"/>
                <a:ea typeface="楷体_GB2312" charset="0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1600" b="1">
                  <a:latin typeface="Arial" panose="020B0604020202020204" pitchFamily="34" charset="0"/>
                  <a:ea typeface="楷体_GB2312" charset="0"/>
                </a:rPr>
                <a:t>W(2</a:t>
              </a:r>
              <a:r>
                <a:rPr lang="en-US" altLang="zh-CN" sz="1600" b="1" baseline="30000">
                  <a:latin typeface="Arial" panose="020B0604020202020204" pitchFamily="34" charset="0"/>
                  <a:ea typeface="楷体_GB2312" charset="0"/>
                </a:rPr>
                <a:t>n</a:t>
              </a:r>
              <a:r>
                <a:rPr lang="en-US" altLang="zh-CN" sz="1600" b="1">
                  <a:latin typeface="Arial" panose="020B0604020202020204" pitchFamily="34" charset="0"/>
                  <a:ea typeface="楷体_GB2312" charset="0"/>
                </a:rPr>
                <a:t>-1)</a:t>
              </a:r>
              <a:endParaRPr lang="en-US" altLang="zh-CN" sz="1600" b="1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sp>
        <p:nvSpPr>
          <p:cNvPr id="542055" name="Text Box 359"/>
          <p:cNvSpPr txBox="1">
            <a:spLocks noChangeArrowheads="1"/>
          </p:cNvSpPr>
          <p:nvPr/>
        </p:nvSpPr>
        <p:spPr bwMode="auto">
          <a:xfrm>
            <a:off x="7769225" y="1674813"/>
            <a:ext cx="1152525" cy="9906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/>
              <a:t>D0</a:t>
            </a:r>
            <a:endParaRPr lang="en-US" altLang="zh-CN" sz="1400" b="1"/>
          </a:p>
          <a:p>
            <a:pPr>
              <a:spcBef>
                <a:spcPct val="50000"/>
              </a:spcBef>
            </a:pPr>
            <a:endParaRPr lang="en-US" altLang="zh-CN" sz="1400" b="1"/>
          </a:p>
          <a:p>
            <a:pPr>
              <a:spcBef>
                <a:spcPct val="50000"/>
              </a:spcBef>
            </a:pPr>
            <a:r>
              <a:rPr lang="en-US" altLang="zh-CN" sz="1600" b="1"/>
              <a:t>Dm</a:t>
            </a:r>
            <a:endParaRPr lang="en-US" altLang="zh-CN" sz="1600" b="1"/>
          </a:p>
        </p:txBody>
      </p:sp>
      <p:pic>
        <p:nvPicPr>
          <p:cNvPr id="47154" name="Picture 369" descr="7-2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155" y="831215"/>
            <a:ext cx="4368800" cy="5126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765175"/>
            <a:ext cx="8137525" cy="54403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两个概念：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存储矩阵的每个交叉点是一个“存储单元”，存储单元中有器件存入“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”，无器件存入“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”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存储器的容量：“字数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x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位数”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02790" name="Line 6"/>
          <p:cNvSpPr>
            <a:spLocks noChangeShapeType="1"/>
          </p:cNvSpPr>
          <p:nvPr/>
        </p:nvSpPr>
        <p:spPr bwMode="auto">
          <a:xfrm>
            <a:off x="900113" y="1772816"/>
            <a:ext cx="662421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502791" name="Line 7"/>
          <p:cNvSpPr>
            <a:spLocks noChangeShapeType="1"/>
          </p:cNvSpPr>
          <p:nvPr/>
        </p:nvSpPr>
        <p:spPr bwMode="auto">
          <a:xfrm>
            <a:off x="900113" y="5805264"/>
            <a:ext cx="518405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pic>
        <p:nvPicPr>
          <p:cNvPr id="48132" name="Picture 10" descr="ppt8页图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3850" y="2492375"/>
            <a:ext cx="4167188" cy="229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795" name="Picture 11" descr="7-2-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3" y="2276475"/>
            <a:ext cx="4032250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0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0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692150"/>
            <a:ext cx="8137525" cy="5513388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的分类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掩模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出厂时已经固定，不能更改，适合大量生产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简单，便宜，非易失性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9154" name="Picture 6" descr="ppt8页图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825" y="2924175"/>
            <a:ext cx="4167188" cy="229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7" descr="7-2-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2708275"/>
            <a:ext cx="4032250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47700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5.5.2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可编程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PROM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137525" cy="51530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总体结构与掩模</a:t>
            </a:r>
            <a:r>
              <a:rPr lang="en-US" altLang="zh-CN" sz="28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r>
              <a:rPr lang="zh-CN" altLang="en-US" sz="28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一样，但存储单元不同</a:t>
            </a:r>
            <a:endParaRPr lang="zh-CN" altLang="en-US" sz="2800" smtClean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11188" y="1628775"/>
            <a:ext cx="190500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11" descr="7-2-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7855" y="1412875"/>
            <a:ext cx="403669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03816" name="Object 8"/>
          <p:cNvGraphicFramePr>
            <a:graphicFrameLocks noChangeAspect="1"/>
          </p:cNvGraphicFramePr>
          <p:nvPr/>
        </p:nvGraphicFramePr>
        <p:xfrm>
          <a:off x="179388" y="4005263"/>
          <a:ext cx="4176712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公式" r:id="rId3" imgW="48463200" imgH="22555200" progId="Equation.3">
                  <p:embed/>
                </p:oleObj>
              </mc:Choice>
              <mc:Fallback>
                <p:oleObj name="公式" r:id="rId3" imgW="48463200" imgH="225552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388" y="4005263"/>
                        <a:ext cx="4176712" cy="1943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752" name="Text Box 8"/>
          <p:cNvSpPr txBox="1">
            <a:spLocks noChangeArrowheads="1"/>
          </p:cNvSpPr>
          <p:nvPr/>
        </p:nvSpPr>
        <p:spPr bwMode="auto">
          <a:xfrm>
            <a:off x="456883" y="5948680"/>
            <a:ext cx="331152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/>
              <a:t>写入时，要使用编程器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EEPROM</a:t>
            </a:r>
            <a:r>
              <a:rPr lang="zh-CN" altLang="en-US"/>
              <a:t>存储单元结构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370205" y="1106170"/>
          <a:ext cx="8315960" cy="4868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896100" imgH="3352800" progId="Paint.Picture">
                  <p:embed/>
                </p:oleObj>
              </mc:Choice>
              <mc:Fallback>
                <p:oleObj name="" r:id="rId1" imgW="6896100" imgH="33528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0205" y="1106170"/>
                        <a:ext cx="8315960" cy="4868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3" name="Object 7"/>
          <p:cNvGraphicFramePr>
            <a:graphicFrameLocks noChangeAspect="1"/>
          </p:cNvGraphicFramePr>
          <p:nvPr/>
        </p:nvGraphicFramePr>
        <p:xfrm>
          <a:off x="487363" y="1052513"/>
          <a:ext cx="6461125" cy="429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公式" r:id="rId1" imgW="74676000" imgH="50596800" progId="Equation.3">
                  <p:embed/>
                </p:oleObj>
              </mc:Choice>
              <mc:Fallback>
                <p:oleObj name="公式" r:id="rId1" imgW="74676000" imgH="50596800" progId="Equation.3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7363" y="1052513"/>
                        <a:ext cx="6461125" cy="4292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065" name="Group 73"/>
          <p:cNvGraphicFramePr>
            <a:graphicFrameLocks noGrp="1"/>
          </p:cNvGraphicFramePr>
          <p:nvPr/>
        </p:nvGraphicFramePr>
        <p:xfrm>
          <a:off x="6661150" y="981075"/>
          <a:ext cx="1871663" cy="3760788"/>
        </p:xfrm>
        <a:graphic>
          <a:graphicData uri="http://schemas.openxmlformats.org/drawingml/2006/table">
            <a:tbl>
              <a:tblPr/>
              <a:tblGrid>
                <a:gridCol w="417513"/>
                <a:gridCol w="419100"/>
                <a:gridCol w="417512"/>
                <a:gridCol w="617538"/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楷体_GB2312" pitchFamily="49" charset="-122"/>
                          <a:ea typeface="楷体_GB2312" pitchFamily="49" charset="-122"/>
                        </a:rPr>
                        <a:t>①</a:t>
                      </a:r>
                      <a:endParaRPr kumimoji="0" lang="en-US" altLang="zh-CN" sz="2000" b="0" i="0" u="none" strike="noStrike" cap="none" normalizeH="0" baseline="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楷体_GB2312" pitchFamily="49" charset="-122"/>
                          <a:ea typeface="楷体_GB2312" pitchFamily="49" charset="-122"/>
                        </a:rPr>
                        <a:t>①</a:t>
                      </a:r>
                      <a:endParaRPr kumimoji="0" lang="en-US" altLang="zh-CN" sz="2000" b="0" i="0" u="none" strike="noStrike" cap="none" normalizeH="0" baseline="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1061" name="Object 69"/>
          <p:cNvGraphicFramePr>
            <a:graphicFrameLocks noChangeAspect="1"/>
          </p:cNvGraphicFramePr>
          <p:nvPr/>
        </p:nvGraphicFramePr>
        <p:xfrm>
          <a:off x="6716713" y="1062038"/>
          <a:ext cx="1595437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公式" r:id="rId3" imgW="25298400" imgH="5181600" progId="Equation.3">
                  <p:embed/>
                </p:oleObj>
              </mc:Choice>
              <mc:Fallback>
                <p:oleObj name="公式" r:id="rId3" imgW="25298400" imgH="5181600" progId="Equation.3">
                  <p:embed/>
                  <p:pic>
                    <p:nvPicPr>
                      <p:cNvPr id="0" name="Object 69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6713" y="1062038"/>
                        <a:ext cx="1595437" cy="3254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066" name="Rectangle 74"/>
          <p:cNvSpPr>
            <a:spLocks noChangeArrowheads="1"/>
          </p:cNvSpPr>
          <p:nvPr/>
        </p:nvSpPr>
        <p:spPr bwMode="auto">
          <a:xfrm>
            <a:off x="250825" y="4292600"/>
            <a:ext cx="412750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anose="020B0604020202020204" pitchFamily="34" charset="0"/>
                <a:ea typeface="楷体_GB2312" charset="0"/>
              </a:rPr>
              <a:t>①</a:t>
            </a:r>
            <a:endParaRPr lang="en-US" altLang="zh-CN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p>
            <a:pPr>
              <a:defRPr/>
            </a:pPr>
            <a:r>
              <a:rPr lang="en-US" altLang="zh-CN"/>
              <a:t>5.2 SR</a:t>
            </a:r>
            <a:r>
              <a:rPr lang="zh-CN" altLang="en-US"/>
              <a:t>锁存器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EEPROM</a:t>
            </a:r>
            <a:r>
              <a:rPr lang="zh-CN" altLang="en-US">
                <a:sym typeface="+mn-ea"/>
              </a:rPr>
              <a:t>存储单元工作状态</a:t>
            </a:r>
            <a:endParaRPr lang="zh-CN" altLang="en-US"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57200" y="1165860"/>
          <a:ext cx="8134985" cy="460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429375" imgH="3286125" progId="Paint.Picture">
                  <p:embed/>
                </p:oleObj>
              </mc:Choice>
              <mc:Fallback>
                <p:oleObj name="" r:id="rId1" imgW="6429375" imgH="32861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1165860"/>
                        <a:ext cx="8134985" cy="460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EEPROM</a:t>
            </a:r>
            <a:r>
              <a:rPr lang="zh-CN" altLang="en-US">
                <a:sym typeface="+mn-ea"/>
              </a:rPr>
              <a:t>特点</a:t>
            </a:r>
            <a:endParaRPr lang="zh-CN" altLang="en-US"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57835" y="1294130"/>
          <a:ext cx="8228965" cy="4323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981825" imgH="3057525" progId="Paint.Picture">
                  <p:embed/>
                </p:oleObj>
              </mc:Choice>
              <mc:Fallback>
                <p:oleObj name="" r:id="rId1" imgW="6981825" imgH="30575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835" y="1294130"/>
                        <a:ext cx="8228965" cy="4323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605" y="178435"/>
            <a:ext cx="8137525" cy="45148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5.5.3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用电信号擦除的可编程只读存储器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闪存（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Flash Memory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为提高集成度，省去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T2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（选通管）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改用叠栅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MOS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管（类似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SIMOS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管）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520203" name="Group 11"/>
          <p:cNvGrpSpPr>
            <a:grpSpLocks noChangeAspect="1"/>
          </p:cNvGrpSpPr>
          <p:nvPr/>
        </p:nvGrpSpPr>
        <p:grpSpPr bwMode="auto">
          <a:xfrm>
            <a:off x="1268104" y="1557836"/>
            <a:ext cx="7192328" cy="2461736"/>
            <a:chOff x="385" y="935"/>
            <a:chExt cx="5034" cy="1723"/>
          </a:xfrm>
        </p:grpSpPr>
        <p:pic>
          <p:nvPicPr>
            <p:cNvPr id="57350" name="Picture 7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696" y="935"/>
              <a:ext cx="1723" cy="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51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5" y="1409"/>
              <a:ext cx="2113" cy="1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20200" name="Object 8"/>
          <p:cNvGraphicFramePr>
            <a:graphicFrameLocks noChangeAspect="1"/>
          </p:cNvGraphicFramePr>
          <p:nvPr/>
        </p:nvGraphicFramePr>
        <p:xfrm>
          <a:off x="307975" y="4076700"/>
          <a:ext cx="442118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公式" r:id="rId3" imgW="58216800" imgH="12192000" progId="Equation.3">
                  <p:embed/>
                </p:oleObj>
              </mc:Choice>
              <mc:Fallback>
                <p:oleObj name="公式" r:id="rId3" imgW="58216800" imgH="121920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975" y="4076700"/>
                        <a:ext cx="4421188" cy="923925"/>
                      </a:xfrm>
                      <a:prstGeom prst="rect">
                        <a:avLst/>
                      </a:prstGeom>
                      <a:solidFill>
                        <a:srgbClr val="FF99CC">
                          <a:alpha val="16862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201" name="Object 9"/>
          <p:cNvGraphicFramePr>
            <a:graphicFrameLocks noChangeAspect="1"/>
          </p:cNvGraphicFramePr>
          <p:nvPr/>
        </p:nvGraphicFramePr>
        <p:xfrm>
          <a:off x="4787900" y="4221163"/>
          <a:ext cx="3843338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公式" r:id="rId5" imgW="46634400" imgH="23164800" progId="Equation.3">
                  <p:embed/>
                </p:oleObj>
              </mc:Choice>
              <mc:Fallback>
                <p:oleObj name="公式" r:id="rId5" imgW="46634400" imgH="231648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7900" y="4221163"/>
                        <a:ext cx="3843338" cy="19081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202" name="Object 10"/>
          <p:cNvGraphicFramePr>
            <a:graphicFrameLocks noChangeAspect="1"/>
          </p:cNvGraphicFramePr>
          <p:nvPr/>
        </p:nvGraphicFramePr>
        <p:xfrm>
          <a:off x="266700" y="5082223"/>
          <a:ext cx="4260850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公式" r:id="rId7" imgW="49377600" imgH="17983200" progId="Equation.3">
                  <p:embed/>
                </p:oleObj>
              </mc:Choice>
              <mc:Fallback>
                <p:oleObj name="公式" r:id="rId7" imgW="49377600" imgH="17983200" progId="Equation.3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700" y="5082223"/>
                        <a:ext cx="4260850" cy="14430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2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0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20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538480" y="226695"/>
          <a:ext cx="8242935" cy="515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934200" imgH="3057525" progId="Paint.Picture">
                  <p:embed/>
                </p:oleObj>
              </mc:Choice>
              <mc:Fallback>
                <p:oleObj name="" r:id="rId1" imgW="6934200" imgH="30575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8480" y="226695"/>
                        <a:ext cx="8242935" cy="515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457835" y="876300"/>
          <a:ext cx="8019415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962775" imgH="2867025" progId="Paint.Picture">
                  <p:embed/>
                </p:oleObj>
              </mc:Choice>
              <mc:Fallback>
                <p:oleObj name="" r:id="rId1" imgW="6962775" imgH="2867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835" y="876300"/>
                        <a:ext cx="8019415" cy="482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-41910"/>
            <a:ext cx="8229600" cy="812800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存储器容量的扩展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632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27038" y="750253"/>
            <a:ext cx="8137525" cy="143986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一、位扩展方式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适用于每片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RAM,ROM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字数够用而位数不够时</a:t>
            </a:r>
            <a:endParaRPr lang="zh-CN" altLang="en-US" sz="24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接法：将各片的地址线、读写线、片选线并联即可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63205" name="Text Box 5"/>
          <p:cNvSpPr txBox="1">
            <a:spLocks noChangeArrowheads="1"/>
          </p:cNvSpPr>
          <p:nvPr/>
        </p:nvSpPr>
        <p:spPr bwMode="auto">
          <a:xfrm>
            <a:off x="460058" y="2114550"/>
            <a:ext cx="6553200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例：用八片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1024 x 1</a:t>
            </a: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→ 1024 x 8</a:t>
            </a: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位的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RAM</a:t>
            </a:r>
            <a:endParaRPr lang="en-US" altLang="zh-CN" sz="2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63206" name="Picture 6" descr="7-4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7805" y="2512060"/>
            <a:ext cx="8676640" cy="3926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05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261" name="Picture 37" descr="ram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5483" y="2708275"/>
            <a:ext cx="25908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7810" y="636588"/>
            <a:ext cx="8229600" cy="884237"/>
          </a:xfrm>
        </p:spPr>
        <p:txBody>
          <a:bodyPr/>
          <a:lstStyle/>
          <a:p>
            <a:pPr algn="l"/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二、字扩展方式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1434465"/>
            <a:ext cx="7889875" cy="50323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适用于每片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RAM,ROM</a:t>
            </a:r>
            <a:r>
              <a:rPr lang="zh-CN" altLang="en-US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位数够用而字数不够时</a:t>
            </a:r>
            <a:endParaRPr lang="zh-CN" altLang="en-US" sz="240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  <p:graphicFrame>
        <p:nvGraphicFramePr>
          <p:cNvPr id="564229" name="Object 5"/>
          <p:cNvGraphicFramePr>
            <a:graphicFrameLocks noChangeAspect="1"/>
          </p:cNvGraphicFramePr>
          <p:nvPr/>
        </p:nvGraphicFramePr>
        <p:xfrm>
          <a:off x="803275" y="4697413"/>
          <a:ext cx="2351088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" name="公式" r:id="rId2" imgW="31699200" imgH="21945600" progId="Equation.3">
                  <p:embed/>
                </p:oleObj>
              </mc:Choice>
              <mc:Fallback>
                <p:oleObj name="公式" r:id="rId2" imgW="31699200" imgH="219456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3275" y="4697413"/>
                        <a:ext cx="2351088" cy="16271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30" name="AutoShape 6"/>
          <p:cNvSpPr>
            <a:spLocks noChangeArrowheads="1"/>
          </p:cNvSpPr>
          <p:nvPr/>
        </p:nvSpPr>
        <p:spPr bwMode="auto">
          <a:xfrm>
            <a:off x="3276600" y="3284538"/>
            <a:ext cx="1655763" cy="288925"/>
          </a:xfrm>
          <a:prstGeom prst="rightArrow">
            <a:avLst>
              <a:gd name="adj1" fmla="val 50000"/>
              <a:gd name="adj2" fmla="val 1432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pSp>
        <p:nvGrpSpPr>
          <p:cNvPr id="564231" name="Group 7"/>
          <p:cNvGrpSpPr/>
          <p:nvPr/>
        </p:nvGrpSpPr>
        <p:grpSpPr bwMode="auto">
          <a:xfrm>
            <a:off x="4868863" y="2708275"/>
            <a:ext cx="2803525" cy="3425825"/>
            <a:chOff x="3086" y="1706"/>
            <a:chExt cx="1766" cy="2158"/>
          </a:xfrm>
        </p:grpSpPr>
        <p:sp>
          <p:nvSpPr>
            <p:cNvPr id="564232" name="Rectangle 8"/>
            <p:cNvSpPr>
              <a:spLocks noChangeArrowheads="1"/>
            </p:cNvSpPr>
            <p:nvPr/>
          </p:nvSpPr>
          <p:spPr bwMode="auto">
            <a:xfrm>
              <a:off x="3243" y="1842"/>
              <a:ext cx="1315" cy="635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>
                  <a:latin typeface="Comic Sans MS" panose="030F0702030302020204" pitchFamily="66" charset="0"/>
                  <a:ea typeface="楷体_GB2312" charset="0"/>
                </a:rPr>
                <a:t>1024 x 8</a:t>
              </a:r>
              <a:endParaRPr lang="en-US" altLang="zh-CN">
                <a:latin typeface="Comic Sans MS" panose="030F0702030302020204" pitchFamily="66" charset="0"/>
                <a:ea typeface="楷体_GB2312" charset="0"/>
              </a:endParaRPr>
            </a:p>
            <a:p>
              <a:pPr algn="ctr">
                <a:defRPr/>
              </a:pPr>
              <a:r>
                <a:rPr lang="en-US" altLang="zh-CN">
                  <a:latin typeface="Comic Sans MS" panose="030F0702030302020204" pitchFamily="66" charset="0"/>
                  <a:ea typeface="楷体_GB2312" charset="0"/>
                </a:rPr>
                <a:t>RAM</a:t>
              </a:r>
              <a:endParaRPr lang="en-US" altLang="zh-CN">
                <a:latin typeface="Comic Sans MS" panose="030F0702030302020204" pitchFamily="66" charset="0"/>
                <a:ea typeface="楷体_GB2312" charset="0"/>
              </a:endParaRPr>
            </a:p>
          </p:txBody>
        </p:sp>
        <p:grpSp>
          <p:nvGrpSpPr>
            <p:cNvPr id="63498" name="Group 9"/>
            <p:cNvGrpSpPr/>
            <p:nvPr/>
          </p:nvGrpSpPr>
          <p:grpSpPr bwMode="auto">
            <a:xfrm>
              <a:off x="3386" y="1706"/>
              <a:ext cx="934" cy="136"/>
              <a:chOff x="3334" y="1706"/>
              <a:chExt cx="934" cy="136"/>
            </a:xfrm>
          </p:grpSpPr>
          <p:sp>
            <p:nvSpPr>
              <p:cNvPr id="564234" name="Line 10"/>
              <p:cNvSpPr>
                <a:spLocks noChangeShapeType="1"/>
              </p:cNvSpPr>
              <p:nvPr/>
            </p:nvSpPr>
            <p:spPr bwMode="auto">
              <a:xfrm>
                <a:off x="3334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35" name="Line 11"/>
              <p:cNvSpPr>
                <a:spLocks noChangeShapeType="1"/>
              </p:cNvSpPr>
              <p:nvPr/>
            </p:nvSpPr>
            <p:spPr bwMode="auto">
              <a:xfrm>
                <a:off x="3452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36" name="Line 12"/>
              <p:cNvSpPr>
                <a:spLocks noChangeShapeType="1"/>
              </p:cNvSpPr>
              <p:nvPr/>
            </p:nvSpPr>
            <p:spPr bwMode="auto">
              <a:xfrm>
                <a:off x="3588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37" name="Line 13"/>
              <p:cNvSpPr>
                <a:spLocks noChangeShapeType="1"/>
              </p:cNvSpPr>
              <p:nvPr/>
            </p:nvSpPr>
            <p:spPr bwMode="auto">
              <a:xfrm>
                <a:off x="3724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38" name="Line 14"/>
              <p:cNvSpPr>
                <a:spLocks noChangeShapeType="1"/>
              </p:cNvSpPr>
              <p:nvPr/>
            </p:nvSpPr>
            <p:spPr bwMode="auto">
              <a:xfrm>
                <a:off x="3860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39" name="Line 15"/>
              <p:cNvSpPr>
                <a:spLocks noChangeShapeType="1"/>
              </p:cNvSpPr>
              <p:nvPr/>
            </p:nvSpPr>
            <p:spPr bwMode="auto">
              <a:xfrm>
                <a:off x="3996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40" name="Line 16"/>
              <p:cNvSpPr>
                <a:spLocks noChangeShapeType="1"/>
              </p:cNvSpPr>
              <p:nvPr/>
            </p:nvSpPr>
            <p:spPr bwMode="auto">
              <a:xfrm>
                <a:off x="4132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41" name="Line 17"/>
              <p:cNvSpPr>
                <a:spLocks noChangeShapeType="1"/>
              </p:cNvSpPr>
              <p:nvPr/>
            </p:nvSpPr>
            <p:spPr bwMode="auto">
              <a:xfrm>
                <a:off x="4268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</p:grpSp>
        <p:graphicFrame>
          <p:nvGraphicFramePr>
            <p:cNvPr id="63499" name="Object 18"/>
            <p:cNvGraphicFramePr>
              <a:graphicFrameLocks noChangeAspect="1"/>
            </p:cNvGraphicFramePr>
            <p:nvPr/>
          </p:nvGraphicFramePr>
          <p:xfrm>
            <a:off x="3320" y="1834"/>
            <a:ext cx="1133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98" name="公式" r:id="rId4" imgW="36576000" imgH="5486400" progId="Equation.3">
                    <p:embed/>
                  </p:oleObj>
                </mc:Choice>
                <mc:Fallback>
                  <p:oleObj name="公式" r:id="rId4" imgW="36576000" imgH="5486400" progId="Equation.3">
                    <p:embed/>
                    <p:pic>
                      <p:nvPicPr>
                        <p:cNvPr id="0" name="Object 1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20" y="1834"/>
                          <a:ext cx="1133" cy="17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3500" name="Group 19"/>
            <p:cNvGrpSpPr/>
            <p:nvPr/>
          </p:nvGrpSpPr>
          <p:grpSpPr bwMode="auto">
            <a:xfrm>
              <a:off x="3379" y="2478"/>
              <a:ext cx="653" cy="136"/>
              <a:chOff x="3379" y="2478"/>
              <a:chExt cx="653" cy="136"/>
            </a:xfrm>
          </p:grpSpPr>
          <p:sp>
            <p:nvSpPr>
              <p:cNvPr id="564244" name="Line 20"/>
              <p:cNvSpPr>
                <a:spLocks noChangeShapeType="1"/>
              </p:cNvSpPr>
              <p:nvPr/>
            </p:nvSpPr>
            <p:spPr bwMode="auto">
              <a:xfrm>
                <a:off x="3379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45" name="Line 21"/>
              <p:cNvSpPr>
                <a:spLocks noChangeShapeType="1"/>
              </p:cNvSpPr>
              <p:nvPr/>
            </p:nvSpPr>
            <p:spPr bwMode="auto">
              <a:xfrm>
                <a:off x="3452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46" name="Line 22"/>
              <p:cNvSpPr>
                <a:spLocks noChangeShapeType="1"/>
              </p:cNvSpPr>
              <p:nvPr/>
            </p:nvSpPr>
            <p:spPr bwMode="auto">
              <a:xfrm>
                <a:off x="3524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47" name="Line 23"/>
              <p:cNvSpPr>
                <a:spLocks noChangeShapeType="1"/>
              </p:cNvSpPr>
              <p:nvPr/>
            </p:nvSpPr>
            <p:spPr bwMode="auto">
              <a:xfrm>
                <a:off x="3597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48" name="Line 24"/>
              <p:cNvSpPr>
                <a:spLocks noChangeShapeType="1"/>
              </p:cNvSpPr>
              <p:nvPr/>
            </p:nvSpPr>
            <p:spPr bwMode="auto">
              <a:xfrm>
                <a:off x="3670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49" name="Line 25"/>
              <p:cNvSpPr>
                <a:spLocks noChangeShapeType="1"/>
              </p:cNvSpPr>
              <p:nvPr/>
            </p:nvSpPr>
            <p:spPr bwMode="auto">
              <a:xfrm>
                <a:off x="3742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50" name="Line 26"/>
              <p:cNvSpPr>
                <a:spLocks noChangeShapeType="1"/>
              </p:cNvSpPr>
              <p:nvPr/>
            </p:nvSpPr>
            <p:spPr bwMode="auto">
              <a:xfrm>
                <a:off x="3806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51" name="Line 27"/>
              <p:cNvSpPr>
                <a:spLocks noChangeShapeType="1"/>
              </p:cNvSpPr>
              <p:nvPr/>
            </p:nvSpPr>
            <p:spPr bwMode="auto">
              <a:xfrm>
                <a:off x="3879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52" name="Line 28"/>
              <p:cNvSpPr>
                <a:spLocks noChangeShapeType="1"/>
              </p:cNvSpPr>
              <p:nvPr/>
            </p:nvSpPr>
            <p:spPr bwMode="auto">
              <a:xfrm>
                <a:off x="3951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564253" name="Line 29"/>
              <p:cNvSpPr>
                <a:spLocks noChangeShapeType="1"/>
              </p:cNvSpPr>
              <p:nvPr/>
            </p:nvSpPr>
            <p:spPr bwMode="auto">
              <a:xfrm>
                <a:off x="4032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</p:grpSp>
        <p:graphicFrame>
          <p:nvGraphicFramePr>
            <p:cNvPr id="63501" name="Object 30"/>
            <p:cNvGraphicFramePr>
              <a:graphicFrameLocks noChangeAspect="1"/>
            </p:cNvGraphicFramePr>
            <p:nvPr/>
          </p:nvGraphicFramePr>
          <p:xfrm>
            <a:off x="3171" y="2278"/>
            <a:ext cx="1034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99" name="公式" r:id="rId6" imgW="24993600" imgH="5486400" progId="Equation.3">
                    <p:embed/>
                  </p:oleObj>
                </mc:Choice>
                <mc:Fallback>
                  <p:oleObj name="公式" r:id="rId6" imgW="24993600" imgH="5486400" progId="Equation.3">
                    <p:embed/>
                    <p:pic>
                      <p:nvPicPr>
                        <p:cNvPr id="0" name="Object 3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171" y="2278"/>
                          <a:ext cx="1034" cy="227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4255" name="Line 31"/>
            <p:cNvSpPr>
              <a:spLocks noChangeShapeType="1"/>
            </p:cNvSpPr>
            <p:nvPr/>
          </p:nvSpPr>
          <p:spPr bwMode="auto">
            <a:xfrm>
              <a:off x="4332" y="247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564256" name="Line 32"/>
            <p:cNvSpPr>
              <a:spLocks noChangeShapeType="1"/>
            </p:cNvSpPr>
            <p:nvPr/>
          </p:nvSpPr>
          <p:spPr bwMode="auto">
            <a:xfrm>
              <a:off x="4468" y="2478"/>
              <a:ext cx="0" cy="136"/>
            </a:xfrm>
            <a:prstGeom prst="line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graphicFrame>
          <p:nvGraphicFramePr>
            <p:cNvPr id="63504" name="Object 33"/>
            <p:cNvGraphicFramePr>
              <a:graphicFrameLocks noChangeAspect="1"/>
            </p:cNvGraphicFramePr>
            <p:nvPr/>
          </p:nvGraphicFramePr>
          <p:xfrm>
            <a:off x="4136" y="2314"/>
            <a:ext cx="381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0" name="公式" r:id="rId8" imgW="11887200" imgH="5181600" progId="Equation.3">
                    <p:embed/>
                  </p:oleObj>
                </mc:Choice>
                <mc:Fallback>
                  <p:oleObj name="公式" r:id="rId8" imgW="11887200" imgH="5181600" progId="Equation.3">
                    <p:embed/>
                    <p:pic>
                      <p:nvPicPr>
                        <p:cNvPr id="0" name="Object 3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136" y="2314"/>
                          <a:ext cx="381" cy="168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5" name="Object 34"/>
            <p:cNvGraphicFramePr>
              <a:graphicFrameLocks noChangeAspect="1"/>
            </p:cNvGraphicFramePr>
            <p:nvPr/>
          </p:nvGraphicFramePr>
          <p:xfrm>
            <a:off x="3086" y="3080"/>
            <a:ext cx="1766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1" name="公式" r:id="rId10" imgW="37795200" imgH="16764000" progId="Equation.3">
                    <p:embed/>
                  </p:oleObj>
                </mc:Choice>
                <mc:Fallback>
                  <p:oleObj name="公式" r:id="rId10" imgW="37795200" imgH="16764000" progId="Equation.3">
                    <p:embed/>
                    <p:pic>
                      <p:nvPicPr>
                        <p:cNvPr id="0" name="Object 3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086" y="3080"/>
                          <a:ext cx="1766" cy="78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4259" name="AutoShape 35"/>
          <p:cNvSpPr>
            <a:spLocks noChangeArrowheads="1"/>
          </p:cNvSpPr>
          <p:nvPr/>
        </p:nvSpPr>
        <p:spPr bwMode="auto">
          <a:xfrm>
            <a:off x="3276600" y="5157788"/>
            <a:ext cx="1655763" cy="288925"/>
          </a:xfrm>
          <a:prstGeom prst="rightArrow">
            <a:avLst>
              <a:gd name="adj1" fmla="val 50000"/>
              <a:gd name="adj2" fmla="val 1432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564260" name="Text Box 36"/>
          <p:cNvSpPr txBox="1">
            <a:spLocks noChangeArrowheads="1"/>
          </p:cNvSpPr>
          <p:nvPr/>
        </p:nvSpPr>
        <p:spPr bwMode="auto">
          <a:xfrm>
            <a:off x="460058" y="1913573"/>
            <a:ext cx="6264275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例：用四片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256 x 8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位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→1024 x 8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位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 RAM</a:t>
            </a:r>
            <a:endParaRPr lang="en-US" altLang="zh-CN" sz="2400">
              <a:latin typeface="Comic Sans MS" panose="030F0702030302020204" pitchFamily="66" charset="0"/>
            </a:endParaRPr>
          </a:p>
        </p:txBody>
      </p:sp>
      <p:sp>
        <p:nvSpPr>
          <p:cNvPr id="563203" name="Rectangle 3"/>
          <p:cNvSpPr>
            <a:spLocks noGrp="1" noChangeArrowheads="1"/>
          </p:cNvSpPr>
          <p:nvPr/>
        </p:nvSpPr>
        <p:spPr>
          <a:xfrm>
            <a:off x="323850" y="-41910"/>
            <a:ext cx="8229600" cy="812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存储器容量的扩展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6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56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56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56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0" grpId="0" bldLvl="0" animBg="1"/>
      <p:bldP spid="564259" grpId="0" bldLvl="0" animBg="1"/>
      <p:bldP spid="564260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5255" name="Object 7"/>
          <p:cNvGraphicFramePr>
            <a:graphicFrameLocks noChangeAspect="1"/>
          </p:cNvGraphicFramePr>
          <p:nvPr/>
        </p:nvGraphicFramePr>
        <p:xfrm>
          <a:off x="193675" y="782638"/>
          <a:ext cx="8183563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公式" r:id="rId1" imgW="95402400" imgH="5791200" progId="Equation.3">
                  <p:embed/>
                </p:oleObj>
              </mc:Choice>
              <mc:Fallback>
                <p:oleObj name="公式" r:id="rId1" imgW="95402400" imgH="5791200" progId="Equation.3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3675" y="782638"/>
                        <a:ext cx="8183563" cy="4873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256" name="Object 8"/>
          <p:cNvGraphicFramePr>
            <a:graphicFrameLocks noChangeAspect="1"/>
          </p:cNvGraphicFramePr>
          <p:nvPr/>
        </p:nvGraphicFramePr>
        <p:xfrm>
          <a:off x="986155" y="1131570"/>
          <a:ext cx="4316730" cy="74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公式" r:id="rId3" imgW="62179200" imgH="10972800" progId="Equation.3">
                  <p:embed/>
                </p:oleObj>
              </mc:Choice>
              <mc:Fallback>
                <p:oleObj name="公式" r:id="rId3" imgW="62179200" imgH="109728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6155" y="1131570"/>
                        <a:ext cx="4316730" cy="7442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257" name="Object 9"/>
          <p:cNvGraphicFramePr>
            <a:graphicFrameLocks noChangeAspect="1"/>
          </p:cNvGraphicFramePr>
          <p:nvPr/>
        </p:nvGraphicFramePr>
        <p:xfrm>
          <a:off x="611505" y="3896995"/>
          <a:ext cx="7593965" cy="1263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公式" r:id="rId5" imgW="87172800" imgH="16459200" progId="Equation.3">
                  <p:embed/>
                </p:oleObj>
              </mc:Choice>
              <mc:Fallback>
                <p:oleObj name="公式" r:id="rId5" imgW="87172800" imgH="164592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05" y="3896995"/>
                        <a:ext cx="7593965" cy="126301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258" name="Group 10"/>
          <p:cNvGraphicFramePr>
            <a:graphicFrameLocks noGrp="1"/>
          </p:cNvGraphicFramePr>
          <p:nvPr/>
        </p:nvGraphicFramePr>
        <p:xfrm>
          <a:off x="1258888" y="1916113"/>
          <a:ext cx="2879725" cy="1981200"/>
        </p:xfrm>
        <a:graphic>
          <a:graphicData uri="http://schemas.openxmlformats.org/drawingml/2006/table">
            <a:tbl>
              <a:tblPr/>
              <a:tblGrid>
                <a:gridCol w="479425"/>
                <a:gridCol w="481012"/>
                <a:gridCol w="479425"/>
                <a:gridCol w="479425"/>
                <a:gridCol w="481013"/>
                <a:gridCol w="479425"/>
              </a:tblGrid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65301" name="Object 53"/>
          <p:cNvGraphicFramePr>
            <a:graphicFrameLocks noChangeAspect="1"/>
          </p:cNvGraphicFramePr>
          <p:nvPr/>
        </p:nvGraphicFramePr>
        <p:xfrm>
          <a:off x="1258888" y="1916113"/>
          <a:ext cx="91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公式" r:id="rId7" imgW="11277600" imgH="5486400" progId="Equation.3">
                  <p:embed/>
                </p:oleObj>
              </mc:Choice>
              <mc:Fallback>
                <p:oleObj name="公式" r:id="rId7" imgW="11277600" imgH="5486400" progId="Equation.3">
                  <p:embed/>
                  <p:pic>
                    <p:nvPicPr>
                      <p:cNvPr id="0" name="Object 53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8888" y="1916113"/>
                        <a:ext cx="914400" cy="444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302" name="Object 54"/>
          <p:cNvGraphicFramePr>
            <a:graphicFrameLocks noChangeAspect="1"/>
          </p:cNvGraphicFramePr>
          <p:nvPr/>
        </p:nvGraphicFramePr>
        <p:xfrm>
          <a:off x="2195513" y="1989138"/>
          <a:ext cx="1871662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公式" r:id="rId9" imgW="32004000" imgH="5486400" progId="Equation.3">
                  <p:embed/>
                </p:oleObj>
              </mc:Choice>
              <mc:Fallback>
                <p:oleObj name="公式" r:id="rId9" imgW="32004000" imgH="5486400" progId="Equation.3">
                  <p:embed/>
                  <p:pic>
                    <p:nvPicPr>
                      <p:cNvPr id="0" name="Object 54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95513" y="1989138"/>
                        <a:ext cx="1871662" cy="3190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5303" name="Picture 55" descr="ra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50825" y="5153660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5304" name="Picture 56" descr="ra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11413" y="5153660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5305" name="Picture 57" descr="ra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500563" y="5153660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5306" name="Picture 58" descr="ra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16688" y="5153660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03" name="Rectangle 3"/>
          <p:cNvSpPr>
            <a:spLocks noGrp="1" noChangeArrowheads="1"/>
          </p:cNvSpPr>
          <p:nvPr/>
        </p:nvSpPr>
        <p:spPr>
          <a:xfrm>
            <a:off x="323850" y="-41910"/>
            <a:ext cx="8229600" cy="812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存储器容量的扩展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6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6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6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6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6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3" descr="7-4-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9695" y="988060"/>
            <a:ext cx="8979535" cy="4495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03" name="Rectangle 3"/>
          <p:cNvSpPr>
            <a:spLocks noGrp="1" noChangeArrowheads="1"/>
          </p:cNvSpPr>
          <p:nvPr/>
        </p:nvSpPr>
        <p:spPr>
          <a:xfrm>
            <a:off x="323850" y="-41910"/>
            <a:ext cx="8229600" cy="812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存储器容量的扩展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7303" name="Object 7"/>
          <p:cNvGraphicFramePr>
            <a:graphicFrameLocks noChangeAspect="1"/>
          </p:cNvGraphicFramePr>
          <p:nvPr/>
        </p:nvGraphicFramePr>
        <p:xfrm>
          <a:off x="611188" y="3429000"/>
          <a:ext cx="788035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" name="公式" r:id="rId1" imgW="87172800" imgH="10972800" progId="Equation.3">
                  <p:embed/>
                </p:oleObj>
              </mc:Choice>
              <mc:Fallback>
                <p:oleObj name="公式" r:id="rId1" imgW="87172800" imgH="10972800" progId="Equation.3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188" y="3429000"/>
                        <a:ext cx="7880350" cy="8445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7304" name="Group 8"/>
          <p:cNvGraphicFramePr>
            <a:graphicFrameLocks noGrp="1"/>
          </p:cNvGraphicFramePr>
          <p:nvPr/>
        </p:nvGraphicFramePr>
        <p:xfrm>
          <a:off x="539750" y="1092200"/>
          <a:ext cx="2879725" cy="1981200"/>
        </p:xfrm>
        <a:graphic>
          <a:graphicData uri="http://schemas.openxmlformats.org/drawingml/2006/table">
            <a:tbl>
              <a:tblPr/>
              <a:tblGrid>
                <a:gridCol w="479425"/>
                <a:gridCol w="481013"/>
                <a:gridCol w="479425"/>
                <a:gridCol w="479425"/>
                <a:gridCol w="481012"/>
                <a:gridCol w="479425"/>
              </a:tblGrid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67347" name="Object 51"/>
          <p:cNvGraphicFramePr>
            <a:graphicFrameLocks noChangeAspect="1"/>
          </p:cNvGraphicFramePr>
          <p:nvPr/>
        </p:nvGraphicFramePr>
        <p:xfrm>
          <a:off x="600075" y="1092200"/>
          <a:ext cx="8905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公式" r:id="rId3" imgW="10972800" imgH="5486400" progId="Equation.3">
                  <p:embed/>
                </p:oleObj>
              </mc:Choice>
              <mc:Fallback>
                <p:oleObj name="公式" r:id="rId3" imgW="10972800" imgH="5486400" progId="Equation.3">
                  <p:embed/>
                  <p:pic>
                    <p:nvPicPr>
                      <p:cNvPr id="0" name="Object 5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075" y="1092200"/>
                        <a:ext cx="890588" cy="446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7348" name="Object 52"/>
          <p:cNvGraphicFramePr>
            <a:graphicFrameLocks noChangeAspect="1"/>
          </p:cNvGraphicFramePr>
          <p:nvPr/>
        </p:nvGraphicFramePr>
        <p:xfrm>
          <a:off x="1528763" y="1160463"/>
          <a:ext cx="181927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公式" r:id="rId5" imgW="32004000" imgH="5486400" progId="Equation.3">
                  <p:embed/>
                </p:oleObj>
              </mc:Choice>
              <mc:Fallback>
                <p:oleObj name="公式" r:id="rId5" imgW="32004000" imgH="5486400" progId="Equation.3">
                  <p:embed/>
                  <p:pic>
                    <p:nvPicPr>
                      <p:cNvPr id="0" name="Object 5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8763" y="1160463"/>
                        <a:ext cx="1819275" cy="3095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607" name="Picture 53" descr="ra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3850" y="45815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608" name="Picture 54" descr="ra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84438" y="45815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609" name="Picture 55" descr="ra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3588" y="45815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610" name="Picture 56" descr="ra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59563" y="45815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03" name="Rectangle 3"/>
          <p:cNvSpPr>
            <a:spLocks noGrp="1" noChangeArrowheads="1"/>
          </p:cNvSpPr>
          <p:nvPr/>
        </p:nvSpPr>
        <p:spPr>
          <a:xfrm>
            <a:off x="323850" y="-41910"/>
            <a:ext cx="8229600" cy="812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存储器容量的扩展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67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6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6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919" name="Picture 7" descr="5-2-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99590" y="1636395"/>
            <a:ext cx="5804535" cy="405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91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700405"/>
            <a:ext cx="8137525" cy="100076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二、动作特点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在任何时刻，输入都能直接改变输出的状态。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4916" name="Line 4"/>
          <p:cNvSpPr>
            <a:spLocks noChangeShapeType="1"/>
          </p:cNvSpPr>
          <p:nvPr/>
        </p:nvSpPr>
        <p:spPr bwMode="auto">
          <a:xfrm flipV="1">
            <a:off x="4787900" y="4797425"/>
            <a:ext cx="647700" cy="1439863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94917" name="Line 5"/>
          <p:cNvSpPr>
            <a:spLocks noChangeShapeType="1"/>
          </p:cNvSpPr>
          <p:nvPr/>
        </p:nvSpPr>
        <p:spPr bwMode="auto">
          <a:xfrm flipH="1">
            <a:off x="5508625" y="1700213"/>
            <a:ext cx="0" cy="3600450"/>
          </a:xfrm>
          <a:prstGeom prst="line">
            <a:avLst/>
          </a:prstGeom>
          <a:noFill/>
          <a:ln w="76200">
            <a:solidFill>
              <a:srgbClr val="FF0066">
                <a:alpha val="17999"/>
              </a:srgb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294918" name="Object 6"/>
          <p:cNvGraphicFramePr>
            <a:graphicFrameLocks noChangeAspect="1"/>
          </p:cNvGraphicFramePr>
          <p:nvPr/>
        </p:nvGraphicFramePr>
        <p:xfrm>
          <a:off x="831215" y="5729923"/>
          <a:ext cx="4622800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公式" r:id="rId2" imgW="49377600" imgH="6705600" progId="Equation.3">
                  <p:embed/>
                </p:oleObj>
              </mc:Choice>
              <mc:Fallback>
                <p:oleObj name="公式" r:id="rId2" imgW="49377600" imgH="6705600" progId="Equation.3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215" y="5729923"/>
                        <a:ext cx="4622800" cy="6238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p>
            <a:pPr>
              <a:defRPr/>
            </a:pPr>
            <a:r>
              <a:rPr lang="en-US" altLang="zh-CN"/>
              <a:t>5.2 SR</a:t>
            </a:r>
            <a:r>
              <a:rPr lang="zh-CN" altLang="en-US"/>
              <a:t>锁存器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9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4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4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4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4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4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94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4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4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94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294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294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4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4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29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5" descr="7-4-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5260" y="1063625"/>
            <a:ext cx="8820785" cy="441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03" name="Rectangle 3"/>
          <p:cNvSpPr>
            <a:spLocks noGrp="1" noChangeArrowheads="1"/>
          </p:cNvSpPr>
          <p:nvPr/>
        </p:nvSpPr>
        <p:spPr>
          <a:xfrm>
            <a:off x="323850" y="-41910"/>
            <a:ext cx="8229600" cy="812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存储器容量的扩展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988"/>
            <a:ext cx="8229600" cy="884237"/>
          </a:xfrm>
        </p:spPr>
        <p:txBody>
          <a:bodyPr/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5.5.5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用存储器实现组合逻辑函数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747713"/>
            <a:ext cx="8137525" cy="1727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一、基本原理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从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的数据表可见：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若以地址线为输入变量，则数据线即为一组关于地址变量的逻辑函数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69349" name="Group 5"/>
          <p:cNvGraphicFramePr>
            <a:graphicFrameLocks noGrp="1"/>
          </p:cNvGraphicFramePr>
          <p:nvPr/>
        </p:nvGraphicFramePr>
        <p:xfrm>
          <a:off x="3708400" y="2212975"/>
          <a:ext cx="2519363" cy="1981200"/>
        </p:xfrm>
        <a:graphic>
          <a:graphicData uri="http://schemas.openxmlformats.org/drawingml/2006/table">
            <a:tbl>
              <a:tblPr/>
              <a:tblGrid>
                <a:gridCol w="420688"/>
                <a:gridCol w="417512"/>
                <a:gridCol w="422275"/>
                <a:gridCol w="420688"/>
                <a:gridCol w="417512"/>
                <a:gridCol w="420688"/>
              </a:tblGrid>
              <a:tr h="3349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地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址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数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 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据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3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658" name="Group 57"/>
          <p:cNvGrpSpPr/>
          <p:nvPr/>
        </p:nvGrpSpPr>
        <p:grpSpPr bwMode="auto">
          <a:xfrm>
            <a:off x="3852863" y="4346575"/>
            <a:ext cx="3455987" cy="1593850"/>
            <a:chOff x="3152" y="663"/>
            <a:chExt cx="2177" cy="1004"/>
          </a:xfrm>
        </p:grpSpPr>
        <p:graphicFrame>
          <p:nvGraphicFramePr>
            <p:cNvPr id="68660" name="Object 58"/>
            <p:cNvGraphicFramePr>
              <a:graphicFrameLocks noChangeAspect="1"/>
            </p:cNvGraphicFramePr>
            <p:nvPr/>
          </p:nvGraphicFramePr>
          <p:xfrm>
            <a:off x="3152" y="845"/>
            <a:ext cx="2177" cy="8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3" name="Photo Editor 照片" r:id="rId1" imgW="5524500" imgH="2085975" progId="">
                    <p:embed/>
                  </p:oleObj>
                </mc:Choice>
                <mc:Fallback>
                  <p:oleObj name="Photo Editor 照片" r:id="rId1" imgW="5524500" imgH="2085975" progId="">
                    <p:embed/>
                    <p:pic>
                      <p:nvPicPr>
                        <p:cNvPr id="0" name="Object 5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152" y="845"/>
                          <a:ext cx="2177" cy="82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9403" name="Text Box 59"/>
            <p:cNvSpPr txBox="1">
              <a:spLocks noChangeArrowheads="1"/>
            </p:cNvSpPr>
            <p:nvPr/>
          </p:nvSpPr>
          <p:spPr bwMode="auto">
            <a:xfrm>
              <a:off x="3198" y="663"/>
              <a:ext cx="725" cy="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600" b="1">
                  <a:latin typeface="Arial" panose="020B0604020202020204" pitchFamily="34" charset="0"/>
                  <a:ea typeface="楷体_GB2312" charset="0"/>
                </a:rPr>
                <a:t>A</a:t>
              </a:r>
              <a:r>
                <a:rPr lang="en-US" altLang="zh-CN" sz="1400" b="1">
                  <a:latin typeface="Arial" panose="020B0604020202020204" pitchFamily="34" charset="0"/>
                  <a:ea typeface="楷体_GB2312" charset="0"/>
                </a:rPr>
                <a:t>0</a:t>
              </a:r>
              <a:r>
                <a:rPr lang="en-US" altLang="zh-CN" sz="1600" b="1">
                  <a:latin typeface="Arial" panose="020B0604020202020204" pitchFamily="34" charset="0"/>
                  <a:ea typeface="楷体_GB2312" charset="0"/>
                </a:rPr>
                <a:t>~A</a:t>
              </a:r>
              <a:r>
                <a:rPr lang="en-US" altLang="zh-CN" sz="1400" b="1">
                  <a:latin typeface="Arial" panose="020B0604020202020204" pitchFamily="34" charset="0"/>
                  <a:ea typeface="楷体_GB2312" charset="0"/>
                </a:rPr>
                <a:t>n-1</a:t>
              </a:r>
              <a:endParaRPr lang="en-US" altLang="zh-CN" sz="1400" b="1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569404" name="Text Box 60"/>
            <p:cNvSpPr txBox="1">
              <a:spLocks noChangeArrowheads="1"/>
            </p:cNvSpPr>
            <p:nvPr/>
          </p:nvSpPr>
          <p:spPr bwMode="auto">
            <a:xfrm>
              <a:off x="3742" y="1162"/>
              <a:ext cx="726" cy="4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400" b="1">
                  <a:latin typeface="Arial" panose="020B0604020202020204" pitchFamily="34" charset="0"/>
                  <a:ea typeface="楷体_GB2312" charset="0"/>
                </a:rPr>
                <a:t>W0</a:t>
              </a:r>
              <a:endParaRPr lang="en-US" altLang="zh-CN" sz="1400" b="1">
                <a:latin typeface="Arial" panose="020B0604020202020204" pitchFamily="34" charset="0"/>
                <a:ea typeface="楷体_GB2312" charset="0"/>
              </a:endParaRP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1600" b="1">
                  <a:latin typeface="Arial" panose="020B0604020202020204" pitchFamily="34" charset="0"/>
                  <a:ea typeface="楷体_GB2312" charset="0"/>
                </a:rPr>
                <a:t>W(2</a:t>
              </a:r>
              <a:r>
                <a:rPr lang="en-US" altLang="zh-CN" sz="1600" b="1" baseline="30000">
                  <a:latin typeface="Arial" panose="020B0604020202020204" pitchFamily="34" charset="0"/>
                  <a:ea typeface="楷体_GB2312" charset="0"/>
                </a:rPr>
                <a:t>n</a:t>
              </a:r>
              <a:r>
                <a:rPr lang="en-US" altLang="zh-CN" sz="1600" b="1">
                  <a:latin typeface="Arial" panose="020B0604020202020204" pitchFamily="34" charset="0"/>
                  <a:ea typeface="楷体_GB2312" charset="0"/>
                </a:rPr>
                <a:t>-1)</a:t>
              </a:r>
              <a:endParaRPr lang="en-US" altLang="zh-CN" sz="1600" b="1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pic>
        <p:nvPicPr>
          <p:cNvPr id="68659" name="Picture 61" descr="7-2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2474913"/>
            <a:ext cx="2884487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9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5547" name="Group 59"/>
          <p:cNvGraphicFramePr>
            <a:graphicFrameLocks noGrp="1"/>
          </p:cNvGraphicFramePr>
          <p:nvPr/>
        </p:nvGraphicFramePr>
        <p:xfrm>
          <a:off x="468313" y="1052513"/>
          <a:ext cx="4608512" cy="2481265"/>
        </p:xfrm>
        <a:graphic>
          <a:graphicData uri="http://schemas.openxmlformats.org/drawingml/2006/table">
            <a:tbl>
              <a:tblPr/>
              <a:tblGrid>
                <a:gridCol w="769937"/>
                <a:gridCol w="763588"/>
                <a:gridCol w="771525"/>
                <a:gridCol w="769937"/>
                <a:gridCol w="741363"/>
                <a:gridCol w="792162"/>
              </a:tblGrid>
              <a:tr h="4206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地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址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数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 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据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3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988"/>
            <a:ext cx="8229600" cy="884237"/>
          </a:xfrm>
        </p:spPr>
        <p:txBody>
          <a:bodyPr/>
          <a:p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5.5.5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用存储器实现组合逻辑函数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376" name="Picture 8" descr="7-5-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51275" y="1773238"/>
            <a:ext cx="5040313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1683" name="Object 4"/>
          <p:cNvGraphicFramePr>
            <a:graphicFrameLocks noChangeAspect="1"/>
          </p:cNvGraphicFramePr>
          <p:nvPr/>
        </p:nvGraphicFramePr>
        <p:xfrm>
          <a:off x="14288" y="863600"/>
          <a:ext cx="4291012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公式" r:id="rId2" imgW="49682400" imgH="28041600" progId="Equation.3">
                  <p:embed/>
                </p:oleObj>
              </mc:Choice>
              <mc:Fallback>
                <p:oleObj name="公式" r:id="rId2" imgW="49682400" imgH="280416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88" y="863600"/>
                        <a:ext cx="4291012" cy="24177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0373" name="Group 5"/>
          <p:cNvGrpSpPr/>
          <p:nvPr/>
        </p:nvGrpSpPr>
        <p:grpSpPr bwMode="auto">
          <a:xfrm>
            <a:off x="671513" y="3573463"/>
            <a:ext cx="2867025" cy="2736850"/>
            <a:chOff x="423" y="2251"/>
            <a:chExt cx="1806" cy="1724"/>
          </a:xfrm>
        </p:grpSpPr>
        <p:sp>
          <p:nvSpPr>
            <p:cNvPr id="570374" name="AutoShape 6"/>
            <p:cNvSpPr>
              <a:spLocks noChangeArrowheads="1"/>
            </p:cNvSpPr>
            <p:nvPr/>
          </p:nvSpPr>
          <p:spPr bwMode="auto">
            <a:xfrm rot="5400000">
              <a:off x="1020" y="2251"/>
              <a:ext cx="272" cy="272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graphicFrame>
          <p:nvGraphicFramePr>
            <p:cNvPr id="71686" name="Object 7"/>
            <p:cNvGraphicFramePr>
              <a:graphicFrameLocks noChangeAspect="1"/>
            </p:cNvGraphicFramePr>
            <p:nvPr/>
          </p:nvGraphicFramePr>
          <p:xfrm>
            <a:off x="423" y="2704"/>
            <a:ext cx="1806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18" name="公式" r:id="rId4" imgW="32918400" imgH="23164800" progId="Equation.3">
                    <p:embed/>
                  </p:oleObj>
                </mc:Choice>
                <mc:Fallback>
                  <p:oleObj name="公式" r:id="rId4" imgW="32918400" imgH="23164800" progId="Equation.3">
                    <p:embed/>
                    <p:pic>
                      <p:nvPicPr>
                        <p:cNvPr id="0" name="Object 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23" y="2704"/>
                          <a:ext cx="1806" cy="127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9346" name="Rectangle 2"/>
          <p:cNvSpPr>
            <a:spLocks noGrp="1" noChangeArrowheads="1"/>
          </p:cNvSpPr>
          <p:nvPr/>
        </p:nvSpPr>
        <p:spPr>
          <a:xfrm>
            <a:off x="395288" y="26988"/>
            <a:ext cx="8229600" cy="8842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5.5.5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用存储器实现组合逻辑函数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0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/>
        </p:nvSpPr>
        <p:spPr>
          <a:xfrm>
            <a:off x="395288" y="26988"/>
            <a:ext cx="8229600" cy="8842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5.5.5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用存储器实现组合逻辑函数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15620" y="1096010"/>
          <a:ext cx="8109585" cy="514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477000" imgH="3200400" progId="Paint.Picture">
                  <p:embed/>
                </p:oleObj>
              </mc:Choice>
              <mc:Fallback>
                <p:oleObj name="" r:id="rId1" imgW="6477000" imgH="32004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5620" y="1096010"/>
                        <a:ext cx="8109585" cy="5144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4" descr="7-5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11505" y="822325"/>
            <a:ext cx="7856855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9346" name="Rectangle 2"/>
          <p:cNvSpPr>
            <a:spLocks noGrp="1" noChangeArrowheads="1"/>
          </p:cNvSpPr>
          <p:nvPr/>
        </p:nvSpPr>
        <p:spPr>
          <a:xfrm>
            <a:off x="395288" y="26988"/>
            <a:ext cx="8229600" cy="8842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5.5.5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用存储器实现组合逻辑函数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半导体存储器分类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35560" y="756920"/>
          <a:ext cx="9085580" cy="5555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635"/>
                <a:gridCol w="1373505"/>
                <a:gridCol w="2446020"/>
                <a:gridCol w="2760980"/>
                <a:gridCol w="1488440"/>
              </a:tblGrid>
              <a:tr h="822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分类原则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类别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类别细分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优点（特点）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缺点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71805">
                <a:tc rowSpan="5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存取功能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vert="eaVert"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只读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存储器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ROM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掩模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ROM</a:t>
                      </a:r>
                      <a:endParaRPr lang="en-US" altLang="zh-CN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总特点：在正常工作状态下只能从中读取数据，不能</a:t>
                      </a:r>
                      <a:r>
                        <a:rPr lang="zh-CN" altLang="en-US" sz="2000">
                          <a:solidFill>
                            <a:srgbClr val="FF0000"/>
                          </a:solidFill>
                        </a:rPr>
                        <a:t>快速地随时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修改或重新写入数据。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优点：电路结构简单；</a:t>
                      </a:r>
                      <a:r>
                        <a:rPr lang="zh-CN" altLang="en-US" sz="2000">
                          <a:solidFill>
                            <a:srgbClr val="FF0000"/>
                          </a:solidFill>
                        </a:rPr>
                        <a:t>断电后数据不会丢失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。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只适用于存储那些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固定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数据的场合。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95630">
                <a:tc vMerge="1"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可编程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ROM</a:t>
                      </a:r>
                      <a:endParaRPr lang="en-US" altLang="zh-CN" sz="20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PROM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914400">
                <a:tc vMerge="1"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</a:rPr>
                        <a:t>可擦除的可编程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</a:rPr>
                        <a:t>ROM</a:t>
                      </a:r>
                      <a:endParaRPr lang="en-US" altLang="zh-CN" sz="18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</a:rPr>
                        <a:t>EPROM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</a:rPr>
                        <a:t>EEPROM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</a:rPr>
                        <a:t>FLASH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</a:rPr>
                        <a:t>等）</a:t>
                      </a:r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33400">
                <a:tc vMerge="1"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随机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存储器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RAM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</a:rPr>
                        <a:t>静态存储器</a:t>
                      </a:r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</a:rPr>
                        <a:t>SRAM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sym typeface="+mn-ea"/>
                        </a:rPr>
                        <a:t>总特点：正常工作状态下便可随时随时向存储器里写入或从中读出数据。SRAM的存储</a:t>
                      </a:r>
                      <a:r>
                        <a:rPr lang="zh-CN" altLang="en-US" sz="2000" b="1">
                          <a:solidFill>
                            <a:srgbClr val="FF0000"/>
                          </a:solidFill>
                          <a:sym typeface="+mn-ea"/>
                        </a:rPr>
                        <a:t>速度快</a:t>
                      </a:r>
                      <a:r>
                        <a:rPr lang="zh-CN" altLang="en-US" sz="2000" b="1">
                          <a:solidFill>
                            <a:schemeClr val="tx1"/>
                          </a:solidFill>
                          <a:sym typeface="+mn-ea"/>
                        </a:rPr>
                        <a:t>；DRAM的集成度高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sym typeface="+mn-ea"/>
                        </a:rPr>
                        <a:t>。</a:t>
                      </a:r>
                      <a:endParaRPr lang="zh-CN" altLang="en-US" sz="20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 b="0">
                          <a:solidFill>
                            <a:schemeClr val="tx1"/>
                          </a:solidFill>
                        </a:rPr>
                        <a:t>断电后数据会丢失。</a:t>
                      </a:r>
                      <a:endParaRPr lang="zh-CN" altLang="en-US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98475">
                <a:tc vMerge="1"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动态存储器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DRAM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）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68262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制造工艺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vert="eaVert"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双极型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TTL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ECL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IIL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等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工作速度较快，比较适用于高速系统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。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功耗较大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682625">
                <a:tc vMerge="1"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</a:rPr>
                        <a:t>MOS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型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NMOS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CMOS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等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功耗低、集成度高（被大容量的存储器采用）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工艺较复杂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半导体存储电路 </a:t>
            </a:r>
            <a:r>
              <a:rPr lang="zh-CN" altLang="en-US"/>
              <a:t> 作业题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base"/>
            <a:r>
              <a:rPr lang="zh-CN" altLang="en-US" strike="noStrike" noProof="1"/>
              <a:t>第六版</a:t>
            </a:r>
            <a:endParaRPr lang="zh-CN" altLang="en-US" strike="noStrike" noProof="1"/>
          </a:p>
          <a:p>
            <a:pPr marL="0" indent="0" fontAlgn="base">
              <a:buNone/>
            </a:pPr>
            <a:r>
              <a:rPr lang="zh-CN" altLang="en-US" strike="noStrike" noProof="1"/>
              <a:t>       题</a:t>
            </a:r>
            <a:r>
              <a:rPr lang="en-US" altLang="zh-CN" strike="noStrike" noProof="1"/>
              <a:t>5.17</a:t>
            </a:r>
            <a:r>
              <a:rPr lang="zh-CN" altLang="en-US" strike="noStrike" noProof="1"/>
              <a:t>、题</a:t>
            </a:r>
            <a:r>
              <a:rPr lang="en-US" altLang="zh-CN" strike="noStrike" noProof="1"/>
              <a:t>5</a:t>
            </a:r>
            <a:r>
              <a:rPr lang="en-US" altLang="zh-CN" strike="noStrike" noProof="1"/>
              <a:t>.26</a:t>
            </a:r>
            <a:endParaRPr lang="en-US" altLang="zh-CN" strike="noStrike" noProof="1"/>
          </a:p>
          <a:p>
            <a:pPr marL="0" indent="0" fontAlgn="base">
              <a:buNone/>
            </a:pPr>
            <a:r>
              <a:rPr lang="en-US" altLang="zh-CN" strike="noStrike" noProof="1"/>
              <a:t>       </a:t>
            </a:r>
            <a:r>
              <a:rPr lang="zh-CN" altLang="en-US" strike="noStrike" noProof="1"/>
              <a:t>题</a:t>
            </a:r>
            <a:r>
              <a:rPr lang="en-US" altLang="zh-CN" strike="noStrike" noProof="1"/>
              <a:t>5</a:t>
            </a:r>
            <a:r>
              <a:rPr lang="en-US" altLang="zh-CN" strike="noStrike" noProof="1"/>
              <a:t>.39</a:t>
            </a:r>
            <a:endParaRPr lang="zh-CN" altLang="en-US" sz="2400" strike="noStrike" noProof="1"/>
          </a:p>
          <a:p>
            <a:pPr marL="0" indent="0" fontAlgn="base">
              <a:buNone/>
            </a:pPr>
            <a:endParaRPr lang="en-US" altLang="zh-CN" strike="noStrike" noProof="1"/>
          </a:p>
          <a:p>
            <a:pPr marL="0" indent="0" fontAlgn="base">
              <a:buNone/>
            </a:pPr>
            <a:endParaRPr lang="en-US" altLang="zh-CN" strike="noStrike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94" descr="5-3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825" y="2043113"/>
            <a:ext cx="6337300" cy="258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939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26988"/>
            <a:ext cx="8229600" cy="7191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5940" name="Rectangle 4"/>
          <p:cNvSpPr>
            <a:spLocks noGrp="1" noChangeArrowheads="1"/>
          </p:cNvSpPr>
          <p:nvPr>
            <p:ph idx="1"/>
          </p:nvPr>
        </p:nvSpPr>
        <p:spPr>
          <a:xfrm>
            <a:off x="468313" y="890588"/>
            <a:ext cx="8137525" cy="47926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5.3.1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电平触发的触发器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一、电路结构与工作原理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5942" name="Rectangle 6"/>
          <p:cNvSpPr>
            <a:spLocks noChangeArrowheads="1"/>
          </p:cNvSpPr>
          <p:nvPr/>
        </p:nvSpPr>
        <p:spPr bwMode="auto">
          <a:xfrm>
            <a:off x="250825" y="2114550"/>
            <a:ext cx="1800225" cy="2305050"/>
          </a:xfrm>
          <a:prstGeom prst="rect">
            <a:avLst/>
          </a:prstGeom>
          <a:solidFill>
            <a:srgbClr val="99CCFF">
              <a:alpha val="25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295944" name="Group 8"/>
          <p:cNvGraphicFramePr>
            <a:graphicFrameLocks noGrp="1"/>
          </p:cNvGraphicFramePr>
          <p:nvPr/>
        </p:nvGraphicFramePr>
        <p:xfrm>
          <a:off x="6804025" y="1466850"/>
          <a:ext cx="2089150" cy="3452813"/>
        </p:xfrm>
        <a:graphic>
          <a:graphicData uri="http://schemas.openxmlformats.org/drawingml/2006/table">
            <a:tbl>
              <a:tblPr/>
              <a:tblGrid>
                <a:gridCol w="309563"/>
                <a:gridCol w="385762"/>
                <a:gridCol w="436563"/>
                <a:gridCol w="449262"/>
                <a:gridCol w="508000"/>
              </a:tblGrid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1*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1*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05" name="Object 88"/>
          <p:cNvGraphicFramePr>
            <a:graphicFrameLocks noChangeAspect="1"/>
          </p:cNvGraphicFramePr>
          <p:nvPr/>
        </p:nvGraphicFramePr>
        <p:xfrm>
          <a:off x="6789738" y="1474788"/>
          <a:ext cx="19367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公式" r:id="rId2" imgW="31394400" imgH="5181600" progId="Equation.3">
                  <p:embed/>
                </p:oleObj>
              </mc:Choice>
              <mc:Fallback>
                <p:oleObj name="公式" r:id="rId2" imgW="31394400" imgH="5181600" progId="Equation.3">
                  <p:embed/>
                  <p:pic>
                    <p:nvPicPr>
                      <p:cNvPr id="0" name="Object 88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89738" y="1474788"/>
                        <a:ext cx="1936750" cy="3206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6" name="Object 93"/>
          <p:cNvGraphicFramePr>
            <a:graphicFrameLocks noChangeAspect="1"/>
          </p:cNvGraphicFramePr>
          <p:nvPr/>
        </p:nvGraphicFramePr>
        <p:xfrm>
          <a:off x="567690" y="5002530"/>
          <a:ext cx="5877560" cy="942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公式" r:id="rId4" imgW="64922400" imgH="10668000" progId="Equation.3">
                  <p:embed/>
                </p:oleObj>
              </mc:Choice>
              <mc:Fallback>
                <p:oleObj name="公式" r:id="rId4" imgW="64922400" imgH="10668000" progId="Equation.3">
                  <p:embed/>
                  <p:pic>
                    <p:nvPicPr>
                      <p:cNvPr id="0" name="Object 93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690" y="5002530"/>
                        <a:ext cx="5877560" cy="9423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95" descr="5-3-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9750" y="1628775"/>
            <a:ext cx="8208963" cy="402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939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26988"/>
            <a:ext cx="8229600" cy="719137"/>
          </a:xfrm>
        </p:spPr>
        <p:txBody>
          <a:bodyPr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3.1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电平触发的触发器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idx="1"/>
          </p:nvPr>
        </p:nvSpPr>
        <p:spPr>
          <a:xfrm>
            <a:off x="34925" y="747395"/>
            <a:ext cx="8137525" cy="167576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二、动作特点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在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CLK=1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的全部时间里，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的变化都将引起输出状态的变化。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96964" name="Object 4"/>
          <p:cNvGraphicFramePr>
            <a:graphicFrameLocks noChangeAspect="1"/>
          </p:cNvGraphicFramePr>
          <p:nvPr/>
        </p:nvGraphicFramePr>
        <p:xfrm>
          <a:off x="548005" y="5962650"/>
          <a:ext cx="7192645" cy="47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公式" r:id="rId1" imgW="78943200" imgH="5486400" progId="Equation.3">
                  <p:embed/>
                </p:oleObj>
              </mc:Choice>
              <mc:Fallback>
                <p:oleObj name="公式" r:id="rId1" imgW="78943200" imgH="54864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8005" y="5962650"/>
                        <a:ext cx="7192645" cy="4724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6968" name="Picture 8" descr="5-3-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2085" y="2164080"/>
            <a:ext cx="5901690" cy="3798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69" name="Rectangle 9"/>
          <p:cNvSpPr>
            <a:spLocks noChangeArrowheads="1"/>
          </p:cNvSpPr>
          <p:nvPr/>
        </p:nvSpPr>
        <p:spPr bwMode="auto">
          <a:xfrm>
            <a:off x="5036185" y="2237740"/>
            <a:ext cx="549275" cy="3291840"/>
          </a:xfrm>
          <a:prstGeom prst="rect">
            <a:avLst/>
          </a:prstGeom>
          <a:solidFill>
            <a:srgbClr val="FF99CC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96970" name="Rectangle 10"/>
          <p:cNvSpPr>
            <a:spLocks noChangeArrowheads="1"/>
          </p:cNvSpPr>
          <p:nvPr/>
        </p:nvSpPr>
        <p:spPr bwMode="auto">
          <a:xfrm>
            <a:off x="6069965" y="2237105"/>
            <a:ext cx="484505" cy="3293110"/>
          </a:xfrm>
          <a:prstGeom prst="rect">
            <a:avLst/>
          </a:prstGeom>
          <a:solidFill>
            <a:srgbClr val="FF99CC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26988"/>
            <a:ext cx="8229600" cy="719137"/>
          </a:xfrm>
        </p:spPr>
        <p:txBody>
          <a:bodyPr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3.1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电平触发的触发器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9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96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296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9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9" grpId="0" bldLvl="0" animBg="1"/>
      <p:bldP spid="296970" grpId="0" bldLvl="0" animBg="1"/>
    </p:bldLst>
  </p:timing>
</p:sld>
</file>

<file path=ppt/theme/theme1.xml><?xml version="1.0" encoding="utf-8"?>
<a:theme xmlns:a="http://schemas.openxmlformats.org/drawingml/2006/main" name="Blue090823">
  <a:themeElements>
    <a:clrScheme name="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7B7"/>
      </a:accent6>
      <a:hlink>
        <a:srgbClr val="FF5050"/>
      </a:hlink>
      <a:folHlink>
        <a:srgbClr val="FF9900"/>
      </a:folHlink>
    </a:clrScheme>
    <a:fontScheme name="">
      <a:majorFont>
        <a:latin typeface="方正大黑简体"/>
        <a:ea typeface="方正大黑简体"/>
        <a:cs typeface=""/>
      </a:majorFont>
      <a:minorFont>
        <a:latin typeface="方正大黑简体"/>
        <a:ea typeface="方正大黑简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Blue09082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Blue090823</Template>
  <TotalTime>0</TotalTime>
  <Words>4233</Words>
  <Application>WPS 演示</Application>
  <PresentationFormat>全屏显示(4:3)</PresentationFormat>
  <Paragraphs>1561</Paragraphs>
  <Slides>67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91</vt:i4>
      </vt:variant>
      <vt:variant>
        <vt:lpstr>幻灯片标题</vt:lpstr>
      </vt:variant>
      <vt:variant>
        <vt:i4>67</vt:i4>
      </vt:variant>
    </vt:vector>
  </HeadingPairs>
  <TitlesOfParts>
    <vt:vector size="175" baseType="lpstr">
      <vt:lpstr>Arial</vt:lpstr>
      <vt:lpstr>宋体</vt:lpstr>
      <vt:lpstr>Wingdings</vt:lpstr>
      <vt:lpstr>方正大黑简体</vt:lpstr>
      <vt:lpstr>黑体</vt:lpstr>
      <vt:lpstr>创艺简中圆</vt:lpstr>
      <vt:lpstr>华文楷体</vt:lpstr>
      <vt:lpstr>楷体_GB2312</vt:lpstr>
      <vt:lpstr>Comic Sans MS</vt:lpstr>
      <vt:lpstr>楷体_GB2312</vt:lpstr>
      <vt:lpstr>新宋体</vt:lpstr>
      <vt:lpstr>微软雅黑</vt:lpstr>
      <vt:lpstr>Arial Unicode MS</vt:lpstr>
      <vt:lpstr>华文宋体</vt:lpstr>
      <vt:lpstr>Times New Roman</vt:lpstr>
      <vt:lpstr>方正大黑简体</vt:lpstr>
      <vt:lpstr>Blue090823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Paint.Picture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Paint.Picture</vt:lpstr>
      <vt:lpstr>Paint.Picture</vt:lpstr>
      <vt:lpstr>Equation.3</vt:lpstr>
      <vt:lpstr>Equation.3</vt:lpstr>
      <vt:lpstr>Paint.Picture</vt:lpstr>
      <vt:lpstr>Paint.Picture</vt:lpstr>
      <vt:lpstr>Paint.Picture</vt:lpstr>
      <vt:lpstr>Equation.3</vt:lpstr>
      <vt:lpstr>Equation.3</vt:lpstr>
      <vt:lpstr>Equation.3</vt:lpstr>
      <vt:lpstr>Paint.Picture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PowerPoint 演示文稿</vt:lpstr>
      <vt:lpstr>数字逻辑</vt:lpstr>
      <vt:lpstr>5.1 概述</vt:lpstr>
      <vt:lpstr>PowerPoint 演示文稿</vt:lpstr>
      <vt:lpstr>5.2 SR锁存器</vt:lpstr>
      <vt:lpstr>5.2 SR锁存器</vt:lpstr>
      <vt:lpstr>5.3 触发器</vt:lpstr>
      <vt:lpstr>5.3.1 电平触发的触发器</vt:lpstr>
      <vt:lpstr>5.3.1 电平触发的触发器</vt:lpstr>
      <vt:lpstr>D触发器</vt:lpstr>
      <vt:lpstr>5.3.2 边沿触发的触发器</vt:lpstr>
      <vt:lpstr>一、电路结构和工作原理</vt:lpstr>
      <vt:lpstr>PowerPoint 演示文稿</vt:lpstr>
      <vt:lpstr>PowerPoint 演示文稿</vt:lpstr>
      <vt:lpstr>5.3.3 脉冲触发的触发器</vt:lpstr>
      <vt:lpstr>5.3.3 脉冲触发的触发器</vt:lpstr>
      <vt:lpstr>5.3.3 脉冲触发的触发器</vt:lpstr>
      <vt:lpstr>5.3.3 脉冲触发的触发器</vt:lpstr>
      <vt:lpstr>5.3.3 脉冲触发的触发器</vt:lpstr>
      <vt:lpstr>PowerPoint 演示文稿</vt:lpstr>
      <vt:lpstr>PowerPoint 演示文稿</vt:lpstr>
      <vt:lpstr>5.3.4 触发器的逻辑功能</vt:lpstr>
      <vt:lpstr>5.3.4 触发器的分类</vt:lpstr>
      <vt:lpstr>5.3.4 触发器的分类（SR触发器）</vt:lpstr>
      <vt:lpstr>5.3.4 触发器的分类（JK触发器）</vt:lpstr>
      <vt:lpstr>T触发器</vt:lpstr>
      <vt:lpstr>D触发器</vt:lpstr>
      <vt:lpstr>PowerPoint 演示文稿</vt:lpstr>
      <vt:lpstr>5.3.5 触发器的动态特性</vt:lpstr>
      <vt:lpstr>内容提要</vt:lpstr>
      <vt:lpstr>半导体存储器概念</vt:lpstr>
      <vt:lpstr>5.4 寄存器</vt:lpstr>
      <vt:lpstr>5.4 寄存器</vt:lpstr>
      <vt:lpstr>5.5 存储器</vt:lpstr>
      <vt:lpstr>5.5 存储器</vt:lpstr>
      <vt:lpstr>5.5 存储器</vt:lpstr>
      <vt:lpstr>5.5 存储器</vt:lpstr>
      <vt:lpstr>5.5 存储器</vt:lpstr>
      <vt:lpstr>5.5 存储器</vt:lpstr>
      <vt:lpstr>5.5 存储器</vt:lpstr>
      <vt:lpstr>5.5 存储器</vt:lpstr>
      <vt:lpstr>5.5 存储器</vt:lpstr>
      <vt:lpstr>5.5 存储器</vt:lpstr>
      <vt:lpstr>PowerPoint 演示文稿</vt:lpstr>
      <vt:lpstr>5.5 存储器</vt:lpstr>
      <vt:lpstr>5.5 存储器</vt:lpstr>
      <vt:lpstr>5.5 存储器</vt:lpstr>
      <vt:lpstr>5.5.2 可编程ROM（PROM）</vt:lpstr>
      <vt:lpstr>EEPROM存储单元结构</vt:lpstr>
      <vt:lpstr>EEPROM存储单元工作状态</vt:lpstr>
      <vt:lpstr>EEPROM特点</vt:lpstr>
      <vt:lpstr>PowerPoint 演示文稿</vt:lpstr>
      <vt:lpstr>PowerPoint 演示文稿</vt:lpstr>
      <vt:lpstr>PowerPoint 演示文稿</vt:lpstr>
      <vt:lpstr>5.5.4 存储器容量的扩展</vt:lpstr>
      <vt:lpstr>二、字扩展方式</vt:lpstr>
      <vt:lpstr>PowerPoint 演示文稿</vt:lpstr>
      <vt:lpstr>PowerPoint 演示文稿</vt:lpstr>
      <vt:lpstr>PowerPoint 演示文稿</vt:lpstr>
      <vt:lpstr>PowerPoint 演示文稿</vt:lpstr>
      <vt:lpstr>5.5.5 用存储器实现组合逻辑函数</vt:lpstr>
      <vt:lpstr>5.5.5 用存储器实现组合逻辑函数</vt:lpstr>
      <vt:lpstr>PowerPoint 演示文稿</vt:lpstr>
      <vt:lpstr>PowerPoint 演示文稿</vt:lpstr>
      <vt:lpstr>PowerPoint 演示文稿</vt:lpstr>
      <vt:lpstr>半导体存储器分类</vt:lpstr>
      <vt:lpstr>组合逻辑电路  作业题</vt:lpstr>
    </vt:vector>
  </TitlesOfParts>
  <Company>桂电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绪论</dc:title>
  <dc:creator>折建章</dc:creator>
  <dc:description>计算机大类
2016级本科
2017-2018_1
1710080、1710081</dc:description>
  <dc:subject>数字逻辑</dc:subject>
  <cp:lastModifiedBy>Stephone She</cp:lastModifiedBy>
  <cp:revision>153</cp:revision>
  <dcterms:created xsi:type="dcterms:W3CDTF">2016-06-04T11:10:00Z</dcterms:created>
  <dcterms:modified xsi:type="dcterms:W3CDTF">2019-10-16T14:04:15Z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2052-11.1.0.9098</vt:lpwstr>
  </property>
</Properties>
</file>